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2"/>
  </p:notesMasterIdLst>
  <p:sldIdLst>
    <p:sldId id="262" r:id="rId2"/>
    <p:sldId id="312" r:id="rId3"/>
    <p:sldId id="318" r:id="rId4"/>
    <p:sldId id="316" r:id="rId5"/>
    <p:sldId id="317" r:id="rId6"/>
    <p:sldId id="369" r:id="rId7"/>
    <p:sldId id="319" r:id="rId8"/>
    <p:sldId id="320" r:id="rId9"/>
    <p:sldId id="370" r:id="rId10"/>
    <p:sldId id="371" r:id="rId11"/>
    <p:sldId id="372" r:id="rId12"/>
    <p:sldId id="373" r:id="rId13"/>
    <p:sldId id="374" r:id="rId14"/>
    <p:sldId id="287" r:id="rId15"/>
    <p:sldId id="271" r:id="rId16"/>
    <p:sldId id="322" r:id="rId17"/>
    <p:sldId id="327" r:id="rId18"/>
    <p:sldId id="375" r:id="rId19"/>
    <p:sldId id="376" r:id="rId20"/>
    <p:sldId id="377" r:id="rId21"/>
    <p:sldId id="378" r:id="rId22"/>
    <p:sldId id="379" r:id="rId23"/>
    <p:sldId id="325" r:id="rId24"/>
    <p:sldId id="380" r:id="rId25"/>
    <p:sldId id="384" r:id="rId26"/>
    <p:sldId id="385" r:id="rId27"/>
    <p:sldId id="386" r:id="rId28"/>
    <p:sldId id="387" r:id="rId29"/>
    <p:sldId id="388" r:id="rId30"/>
    <p:sldId id="389" r:id="rId31"/>
  </p:sldIdLst>
  <p:sldSz cx="12192000" cy="6858000"/>
  <p:notesSz cx="6858000" cy="9144000"/>
  <p:embeddedFontLst>
    <p:embeddedFont>
      <p:font typeface="Segoe UI" pitchFamily="34" charset="0"/>
      <p:regular r:id="rId33"/>
      <p:bold r:id="rId34"/>
      <p:italic r:id="rId35"/>
      <p:boldItalic r:id="rId36"/>
    </p:embeddedFont>
    <p:embeddedFont>
      <p:font typeface="方正粗宋简体" charset="-122"/>
      <p:regular r:id="rId37"/>
    </p:embeddedFont>
    <p:embeddedFont>
      <p:font typeface="Calibri" pitchFamily="34" charset="0"/>
      <p:regular r:id="rId38"/>
      <p:bold r:id="rId39"/>
      <p:italic r:id="rId40"/>
      <p:boldItalic r:id="rId41"/>
    </p:embeddedFont>
    <p:embeddedFont>
      <p:font typeface="Calibri Light" pitchFamily="34" charset="0"/>
      <p:regular r:id="rId42"/>
      <p:italic r:id="rId43"/>
    </p:embeddedFont>
    <p:embeddedFont>
      <p:font typeface="黑体" pitchFamily="49" charset="-122"/>
      <p:regular r:id="rId44"/>
    </p:embeddedFont>
    <p:embeddedFont>
      <p:font typeface="微软雅黑" pitchFamily="34" charset="-122"/>
      <p:regular r:id="rId45"/>
      <p:bold r:id="rId4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B5D6"/>
    <a:srgbClr val="3DA2CB"/>
    <a:srgbClr val="F784A5"/>
    <a:srgbClr val="DBAA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73" autoAdjust="0"/>
    <p:restoredTop sz="94660"/>
  </p:normalViewPr>
  <p:slideViewPr>
    <p:cSldViewPr snapToGrid="0">
      <p:cViewPr varScale="1">
        <p:scale>
          <a:sx n="69" d="100"/>
          <a:sy n="69" d="100"/>
        </p:scale>
        <p:origin x="-544"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1800" kern="1200" dirty="0" smtClean="0">
              <a:solidFill>
                <a:schemeClr val="tx1">
                  <a:lumMod val="65000"/>
                  <a:lumOff val="35000"/>
                </a:schemeClr>
              </a:solidFill>
              <a:latin typeface="微软雅黑" pitchFamily="34" charset="-122"/>
              <a:ea typeface="微软雅黑" pitchFamily="34" charset="-122"/>
              <a:cs typeface="+mn-cs"/>
            </a:rPr>
            <a:t>网络内容安全既是一门新兴的课题，又需要多个学科进行交叉研究。不局限于技术领域，对它的研究将更加复杂和丰富。</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3600" dirty="0" smtClean="0">
              <a:latin typeface="微软雅黑" panose="020B0503020204020204" pitchFamily="34" charset="-122"/>
              <a:ea typeface="华康俪金黑W8(P)"/>
            </a:rPr>
            <a:t>互联</a:t>
          </a:r>
          <a:endParaRPr lang="zh-CN" altLang="en-US" sz="3600" dirty="0">
            <a:latin typeface="微软雅黑" panose="020B0503020204020204" pitchFamily="34" charset="-122"/>
            <a:ea typeface="华康俪金黑W8(P)"/>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1800" kern="1200" dirty="0" smtClean="0">
              <a:solidFill>
                <a:schemeClr val="tx1">
                  <a:lumMod val="65000"/>
                  <a:lumOff val="35000"/>
                </a:schemeClr>
              </a:solidFill>
              <a:latin typeface="微软雅黑" pitchFamily="34" charset="-122"/>
              <a:ea typeface="微软雅黑" pitchFamily="34" charset="-122"/>
              <a:cs typeface="+mn-cs"/>
            </a:rPr>
            <a:t>银行都将基于企业大数据平台开展银行直销业务，同时按照产业链金融服务事业部模式开展业务</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3600" dirty="0" smtClean="0">
              <a:latin typeface="微软雅黑" panose="020B0503020204020204" pitchFamily="34" charset="-122"/>
              <a:ea typeface="华康俪金黑W8(P)"/>
            </a:rPr>
            <a:t>融合</a:t>
          </a:r>
          <a:endParaRPr lang="zh-CN" altLang="en-US" sz="3600" dirty="0">
            <a:latin typeface="微软雅黑" panose="020B0503020204020204" pitchFamily="34" charset="-122"/>
            <a:ea typeface="华康俪金黑W8(P)"/>
          </a:endParaRP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A1E47C7B-F182-4DF4-A19B-69BAAE382931}">
      <dgm:prSet phldrT="[文本]" custT="1"/>
      <dgm:spPr/>
      <dgm:t>
        <a:bodyPr/>
        <a:lstStyle/>
        <a:p>
          <a:r>
            <a:rPr lang="zh-CN" altLang="en-US" sz="1800" kern="1200" dirty="0" smtClean="0">
              <a:solidFill>
                <a:schemeClr val="tx1">
                  <a:lumMod val="65000"/>
                  <a:lumOff val="35000"/>
                </a:schemeClr>
              </a:solidFill>
              <a:latin typeface="微软雅黑" pitchFamily="34" charset="-122"/>
              <a:ea typeface="微软雅黑" pitchFamily="34" charset="-122"/>
              <a:cs typeface="+mn-cs"/>
            </a:rPr>
            <a:t>因大数据系统的出现，所有依赖信息不对称盈利的业务都将消失。</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gm:t>
    </dgm:pt>
    <dgm:pt modelId="{719D88D6-1635-491E-8C93-A79FE7CA5E24}" type="par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6051CE2A-AC3B-4295-AD33-637560233BA3}" type="sib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smtClean="0">
              <a:latin typeface="微软雅黑" panose="020B0503020204020204" pitchFamily="34" charset="-122"/>
              <a:ea typeface="华康俪金黑W8(P)"/>
            </a:rPr>
            <a:t>海量</a:t>
          </a:r>
          <a:endParaRPr lang="zh-CN" altLang="en-US" sz="3600" dirty="0">
            <a:latin typeface="微软雅黑" panose="020B0503020204020204" pitchFamily="34" charset="-122"/>
            <a:ea typeface="华康俪金黑W8(P)"/>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1800" kern="1200" dirty="0" smtClean="0">
              <a:solidFill>
                <a:schemeClr val="tx1">
                  <a:lumMod val="65000"/>
                  <a:lumOff val="35000"/>
                </a:schemeClr>
              </a:solidFill>
              <a:latin typeface="微软雅黑" pitchFamily="34" charset="-122"/>
              <a:ea typeface="微软雅黑" pitchFamily="34" charset="-122"/>
              <a:cs typeface="+mn-cs"/>
            </a:rPr>
            <a:t>在网络信息内容研究中，从互联网技术角度入手仍然是对网络信息内容安全管理最有效的手段。</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华康俪金黑W8(P)"/>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4" custScaleX="60862">
        <dgm:presLayoutVars>
          <dgm:chMax val="1"/>
          <dgm:bulletEnabled val="1"/>
        </dgm:presLayoutVars>
      </dgm:prSet>
      <dgm:spPr/>
      <dgm:t>
        <a:bodyPr/>
        <a:lstStyle/>
        <a:p>
          <a:endParaRPr lang="zh-CN" altLang="en-US"/>
        </a:p>
      </dgm:t>
    </dgm:pt>
    <dgm:pt modelId="{5E312260-BB8C-4259-9A9A-07FD49D660DE}" type="pres">
      <dgm:prSet presAssocID="{8164C08B-7FEA-49D1-8EDB-A34D4A5AE13A}" presName="descendantText" presStyleLbl="alignAccFollowNode1" presStyleIdx="0" presStyleCnt="4">
        <dgm:presLayoutVars>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4" custScaleX="61289">
        <dgm:presLayoutVars>
          <dgm:chMax val="1"/>
          <dgm:bulletEnabled val="1"/>
        </dgm:presLayoutVars>
      </dgm:prSet>
      <dgm:spPr/>
      <dgm:t>
        <a:bodyPr/>
        <a:lstStyle/>
        <a:p>
          <a:endParaRPr lang="zh-CN" altLang="en-US"/>
        </a:p>
      </dgm:t>
    </dgm:pt>
    <dgm:pt modelId="{C36456F2-C104-49EC-A4F4-9E741C50E57D}" type="pres">
      <dgm:prSet presAssocID="{E7B058C8-9F24-4425-9245-540C959E25B2}" presName="descendantText" presStyleLbl="alignAccFollowNode1" presStyleIdx="1" presStyleCnt="4">
        <dgm:presLayoutVars>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4" custScaleX="60429">
        <dgm:presLayoutVars>
          <dgm:chMax val="1"/>
          <dgm:bulletEnabled val="1"/>
        </dgm:presLayoutVars>
      </dgm:prSet>
      <dgm:spPr/>
      <dgm:t>
        <a:bodyPr/>
        <a:lstStyle/>
        <a:p>
          <a:endParaRPr lang="zh-CN" altLang="en-US"/>
        </a:p>
      </dgm:t>
    </dgm:pt>
    <dgm:pt modelId="{B384A40A-3548-4A73-A19D-621C79A2EA79}" type="pres">
      <dgm:prSet presAssocID="{9045D98D-C66A-48E7-A245-35B5957A7399}" presName="descendantText" presStyleLbl="alignAccFollowNode1" presStyleIdx="2" presStyleCnt="4" custLinFactNeighborY="2294">
        <dgm:presLayoutVars>
          <dgm:bulletEnabled val="1"/>
        </dgm:presLayoutVars>
      </dgm:prSet>
      <dgm:spPr/>
      <dgm:t>
        <a:bodyPr/>
        <a:lstStyle/>
        <a:p>
          <a:endParaRPr lang="zh-CN" altLang="en-US"/>
        </a:p>
      </dgm:t>
    </dgm:pt>
    <dgm:pt modelId="{7087A52F-0B29-4C33-8A51-37C6BDA8202E}" type="pres">
      <dgm:prSet presAssocID="{74FC76FF-A29E-4DFE-8C92-6E52071A2043}" presName="sp" presStyleCnt="0"/>
      <dgm:spPr/>
      <dgm:t>
        <a:bodyPr/>
        <a:lstStyle/>
        <a:p>
          <a:endParaRPr lang="zh-CN" altLang="en-US"/>
        </a:p>
      </dgm:t>
    </dgm:pt>
    <dgm:pt modelId="{1B00E73A-0AF2-4D6F-8F6F-ABCEAF64862F}" type="pres">
      <dgm:prSet presAssocID="{B6259541-DC05-42DE-803A-E680E08D6C9F}" presName="linNode" presStyleCnt="0"/>
      <dgm:spPr/>
      <dgm:t>
        <a:bodyPr/>
        <a:lstStyle/>
        <a:p>
          <a:endParaRPr lang="zh-CN" altLang="en-US"/>
        </a:p>
      </dgm:t>
    </dgm:pt>
    <dgm:pt modelId="{E6E01B5A-8BEE-4FEC-8416-8610EF675C5F}" type="pres">
      <dgm:prSet presAssocID="{B6259541-DC05-42DE-803A-E680E08D6C9F}" presName="parentText" presStyleLbl="node1" presStyleIdx="3" presStyleCnt="4" custScaleX="60428">
        <dgm:presLayoutVars>
          <dgm:chMax val="1"/>
          <dgm:bulletEnabled val="1"/>
        </dgm:presLayoutVars>
      </dgm:prSet>
      <dgm:spPr/>
      <dgm:t>
        <a:bodyPr/>
        <a:lstStyle/>
        <a:p>
          <a:endParaRPr lang="zh-CN" altLang="en-US"/>
        </a:p>
      </dgm:t>
    </dgm:pt>
    <dgm:pt modelId="{1F0D7FAF-2C3A-41BB-B40E-71733DC8AA53}" type="pres">
      <dgm:prSet presAssocID="{B6259541-DC05-42DE-803A-E680E08D6C9F}" presName="descendantText" presStyleLbl="alignAccFollowNode1" presStyleIdx="3" presStyleCnt="4">
        <dgm:presLayoutVars>
          <dgm:bulletEnabled val="1"/>
        </dgm:presLayoutVars>
      </dgm:prSet>
      <dgm:spPr/>
      <dgm:t>
        <a:bodyPr/>
        <a:lstStyle/>
        <a:p>
          <a:endParaRPr lang="zh-CN" altLang="en-US"/>
        </a:p>
      </dgm:t>
    </dgm:pt>
  </dgm:ptLst>
  <dgm:cxnLst>
    <dgm:cxn modelId="{AA9BBF06-C276-4F67-948C-45CF9B975578}" type="presOf" srcId="{A1E47C7B-F182-4DF4-A19B-69BAAE382931}" destId="{1F0D7FAF-2C3A-41BB-B40E-71733DC8AA53}" srcOrd="0" destOrd="0" presId="urn:microsoft.com/office/officeart/2005/8/layout/vList5"/>
    <dgm:cxn modelId="{592A3AED-C8EB-4019-B166-2079F9E3A964}" type="presOf" srcId="{B6259541-DC05-42DE-803A-E680E08D6C9F}" destId="{E6E01B5A-8BEE-4FEC-8416-8610EF675C5F}"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C1B73AD2-6CE0-4B7B-B347-5148CCD04A0A}" type="presOf" srcId="{2592691F-9E79-4BC0-87E5-69D7D698006D}" destId="{B384A40A-3548-4A73-A19D-621C79A2EA79}" srcOrd="0" destOrd="0" presId="urn:microsoft.com/office/officeart/2005/8/layout/vList5"/>
    <dgm:cxn modelId="{07537A43-8C5E-4942-8439-CE123173B277}" type="presOf" srcId="{E7B058C8-9F24-4425-9245-540C959E25B2}" destId="{988D9766-81DD-42EA-8025-F35CE45153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15D454C2-860D-4972-B620-6BCDF549D590}" type="presOf" srcId="{7B82EDC0-28C3-4FE7-9893-B4115506E30C}" destId="{1AF1258D-7D71-462E-899A-895332038374}" srcOrd="0" destOrd="0"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0C033C33-D44A-499C-B081-E29180D2C6E2}" type="presOf" srcId="{22B677B6-3E43-4154-B276-2F0542B27522}" destId="{C36456F2-C104-49EC-A4F4-9E741C50E57D}" srcOrd="0" destOrd="0" presId="urn:microsoft.com/office/officeart/2005/8/layout/vList5"/>
    <dgm:cxn modelId="{E4931202-E6BE-4BC8-B65B-11D412988295}" srcId="{7B82EDC0-28C3-4FE7-9893-B4115506E30C}" destId="{B6259541-DC05-42DE-803A-E680E08D6C9F}" srcOrd="3" destOrd="0" parTransId="{37D6F386-8381-4B6F-978B-E137AE3DF9AA}" sibTransId="{268DB079-41ED-404F-B186-2A61D37917A2}"/>
    <dgm:cxn modelId="{6CD69571-3B5A-4454-92BC-460950FD3DB5}" type="presOf" srcId="{0D7B64AF-E89E-4F47-93DF-875AC7EA9F80}" destId="{5E312260-BB8C-4259-9A9A-07FD49D660DE}" srcOrd="0" destOrd="0" presId="urn:microsoft.com/office/officeart/2005/8/layout/vList5"/>
    <dgm:cxn modelId="{B2DD8CC6-08FF-4C87-A03D-A6D2656E7CAB}" type="presOf" srcId="{9045D98D-C66A-48E7-A245-35B5957A7399}" destId="{D516C599-DE5A-42A2-88A9-704EB00499F1}" srcOrd="0" destOrd="0" presId="urn:microsoft.com/office/officeart/2005/8/layout/vList5"/>
    <dgm:cxn modelId="{1F25868A-0773-4AE4-9F4C-5F7C6258841A}" type="presOf" srcId="{8164C08B-7FEA-49D1-8EDB-A34D4A5AE13A}" destId="{F4149E3D-D159-4E8D-9645-4C34100CAD08}" srcOrd="0" destOrd="0" presId="urn:microsoft.com/office/officeart/2005/8/layout/vList5"/>
    <dgm:cxn modelId="{07F729FE-C9BB-4789-9F88-9C20DAA478A1}" srcId="{E7B058C8-9F24-4425-9245-540C959E25B2}" destId="{22B677B6-3E43-4154-B276-2F0542B27522}" srcOrd="0" destOrd="0" parTransId="{C66618F6-CDF1-4D85-B7FD-0943F4E529C4}" sibTransId="{AA5B8F94-81EA-4C94-90D0-B7F8BB2995D5}"/>
    <dgm:cxn modelId="{23276639-2DC3-442C-8B7D-748EB1AD5582}" srcId="{7B82EDC0-28C3-4FE7-9893-B4115506E30C}" destId="{9045D98D-C66A-48E7-A245-35B5957A7399}" srcOrd="2" destOrd="0" parTransId="{7B01EB5F-D381-47EE-A0D6-7EA31871E775}" sibTransId="{74FC76FF-A29E-4DFE-8C92-6E52071A2043}"/>
    <dgm:cxn modelId="{ACCD2F28-22F2-44D6-AE16-5A29EDD7F34D}" srcId="{7B82EDC0-28C3-4FE7-9893-B4115506E30C}" destId="{E7B058C8-9F24-4425-9245-540C959E25B2}" srcOrd="1" destOrd="0" parTransId="{C930D84C-0E90-4901-8249-526B90587C3A}" sibTransId="{C1CB44BA-B18A-4102-8277-02BDC5534532}"/>
    <dgm:cxn modelId="{0E27294B-D241-4242-A5D4-BAB975F1D3DA}" srcId="{B6259541-DC05-42DE-803A-E680E08D6C9F}" destId="{A1E47C7B-F182-4DF4-A19B-69BAAE382931}" srcOrd="0" destOrd="0" parTransId="{719D88D6-1635-491E-8C93-A79FE7CA5E24}" sibTransId="{6051CE2A-AC3B-4295-AD33-637560233BA3}"/>
    <dgm:cxn modelId="{F8AF0B55-1203-448F-AC2D-B5CEDE9DD11B}" type="presParOf" srcId="{1AF1258D-7D71-462E-899A-895332038374}" destId="{464B684D-6A54-4966-A942-B64EFDFA3F3A}" srcOrd="0" destOrd="0" presId="urn:microsoft.com/office/officeart/2005/8/layout/vList5"/>
    <dgm:cxn modelId="{34DCC701-BB83-4607-B07D-8231F040809C}" type="presParOf" srcId="{464B684D-6A54-4966-A942-B64EFDFA3F3A}" destId="{F4149E3D-D159-4E8D-9645-4C34100CAD08}" srcOrd="0" destOrd="0" presId="urn:microsoft.com/office/officeart/2005/8/layout/vList5"/>
    <dgm:cxn modelId="{AE48359A-2DDB-40E2-92D5-DB8478599399}" type="presParOf" srcId="{464B684D-6A54-4966-A942-B64EFDFA3F3A}" destId="{5E312260-BB8C-4259-9A9A-07FD49D660DE}" srcOrd="1" destOrd="0" presId="urn:microsoft.com/office/officeart/2005/8/layout/vList5"/>
    <dgm:cxn modelId="{FC9D203B-9D6C-422A-8E3E-EA4FC9594AA0}" type="presParOf" srcId="{1AF1258D-7D71-462E-899A-895332038374}" destId="{B15E52DD-BF95-48EF-83BF-64D9AE8A1181}" srcOrd="1" destOrd="0" presId="urn:microsoft.com/office/officeart/2005/8/layout/vList5"/>
    <dgm:cxn modelId="{1AFC6ACB-AC15-4848-BF2B-EA45772910E1}" type="presParOf" srcId="{1AF1258D-7D71-462E-899A-895332038374}" destId="{561821EA-E295-47E4-A7EF-0FAE72E8F842}" srcOrd="2" destOrd="0" presId="urn:microsoft.com/office/officeart/2005/8/layout/vList5"/>
    <dgm:cxn modelId="{B241D26B-FB40-42BE-833F-7F823A8BAC4B}" type="presParOf" srcId="{561821EA-E295-47E4-A7EF-0FAE72E8F842}" destId="{988D9766-81DD-42EA-8025-F35CE451537D}" srcOrd="0" destOrd="0" presId="urn:microsoft.com/office/officeart/2005/8/layout/vList5"/>
    <dgm:cxn modelId="{FFCA140B-3793-4C1A-B381-3510ED67C021}" type="presParOf" srcId="{561821EA-E295-47E4-A7EF-0FAE72E8F842}" destId="{C36456F2-C104-49EC-A4F4-9E741C50E57D}" srcOrd="1" destOrd="0" presId="urn:microsoft.com/office/officeart/2005/8/layout/vList5"/>
    <dgm:cxn modelId="{91699DF5-21AD-42F1-801B-2B30FA116B9D}" type="presParOf" srcId="{1AF1258D-7D71-462E-899A-895332038374}" destId="{84D8518D-A12B-4BCA-84D3-1E1FB4A6F4BC}" srcOrd="3" destOrd="0" presId="urn:microsoft.com/office/officeart/2005/8/layout/vList5"/>
    <dgm:cxn modelId="{C6AF7EDB-6F58-4221-B494-EBF563CDBD89}" type="presParOf" srcId="{1AF1258D-7D71-462E-899A-895332038374}" destId="{2D02B444-8067-4F2B-BE1C-FB30DFA33E38}" srcOrd="4" destOrd="0" presId="urn:microsoft.com/office/officeart/2005/8/layout/vList5"/>
    <dgm:cxn modelId="{783D4A27-A8DD-461F-9202-C460656ED904}" type="presParOf" srcId="{2D02B444-8067-4F2B-BE1C-FB30DFA33E38}" destId="{D516C599-DE5A-42A2-88A9-704EB00499F1}" srcOrd="0" destOrd="0" presId="urn:microsoft.com/office/officeart/2005/8/layout/vList5"/>
    <dgm:cxn modelId="{C68F85B2-BC37-4BB1-91C3-ECA29B62980F}" type="presParOf" srcId="{2D02B444-8067-4F2B-BE1C-FB30DFA33E38}" destId="{B384A40A-3548-4A73-A19D-621C79A2EA79}" srcOrd="1" destOrd="0" presId="urn:microsoft.com/office/officeart/2005/8/layout/vList5"/>
    <dgm:cxn modelId="{52B228C0-D637-4458-8C76-E5F9AD5C8540}" type="presParOf" srcId="{1AF1258D-7D71-462E-899A-895332038374}" destId="{7087A52F-0B29-4C33-8A51-37C6BDA8202E}" srcOrd="5" destOrd="0" presId="urn:microsoft.com/office/officeart/2005/8/layout/vList5"/>
    <dgm:cxn modelId="{BB46DB6C-82CD-4A5F-9BE0-3F1C817894A6}" type="presParOf" srcId="{1AF1258D-7D71-462E-899A-895332038374}" destId="{1B00E73A-0AF2-4D6F-8F6F-ABCEAF64862F}" srcOrd="6" destOrd="0" presId="urn:microsoft.com/office/officeart/2005/8/layout/vList5"/>
    <dgm:cxn modelId="{1F79DD0A-BE9E-427B-8D6E-7023273996EB}" type="presParOf" srcId="{1B00E73A-0AF2-4D6F-8F6F-ABCEAF64862F}" destId="{E6E01B5A-8BEE-4FEC-8416-8610EF675C5F}" srcOrd="0" destOrd="0" presId="urn:microsoft.com/office/officeart/2005/8/layout/vList5"/>
    <dgm:cxn modelId="{F283A1A9-3447-405A-BE56-AE26C90B00BC}" type="presParOf" srcId="{1B00E73A-0AF2-4D6F-8F6F-ABCEAF64862F}" destId="{1F0D7FAF-2C3A-41BB-B40E-71733DC8AA5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6344855" y="-3038492"/>
          <a:ext cx="813121"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solidFill>
                <a:schemeClr val="tx1">
                  <a:lumMod val="65000"/>
                  <a:lumOff val="35000"/>
                </a:schemeClr>
              </a:solidFill>
              <a:latin typeface="微软雅黑" pitchFamily="34" charset="-122"/>
              <a:ea typeface="微软雅黑" pitchFamily="34" charset="-122"/>
              <a:cs typeface="+mn-cs"/>
            </a:rPr>
            <a:t>网络内容安全既是一门新兴的课题，又需要多个学科进行交叉研究。不局限于技术领域，对它的研究将更加复杂和丰富。</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sp:txBody>
      <dsp:txXfrm rot="-5400000">
        <a:off x="3202610" y="143446"/>
        <a:ext cx="7057920" cy="733735"/>
      </dsp:txXfrm>
    </dsp:sp>
    <dsp:sp modelId="{F4149E3D-D159-4E8D-9645-4C34100CAD08}">
      <dsp:nvSpPr>
        <dsp:cNvPr id="0" name=""/>
        <dsp:cNvSpPr/>
      </dsp:nvSpPr>
      <dsp:spPr>
        <a:xfrm>
          <a:off x="772750" y="2113"/>
          <a:ext cx="2429859" cy="1016401"/>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endParaRPr lang="zh-CN" altLang="en-US" sz="3600" kern="1200" dirty="0">
            <a:latin typeface="微软雅黑" panose="020B0503020204020204" pitchFamily="34" charset="-122"/>
            <a:ea typeface="华康俪金黑W8(P)"/>
          </a:endParaRPr>
        </a:p>
      </dsp:txBody>
      <dsp:txXfrm>
        <a:off x="822367" y="51730"/>
        <a:ext cx="2330625" cy="917167"/>
      </dsp:txXfrm>
    </dsp:sp>
    <dsp:sp modelId="{C36456F2-C104-49EC-A4F4-9E741C50E57D}">
      <dsp:nvSpPr>
        <dsp:cNvPr id="0" name=""/>
        <dsp:cNvSpPr/>
      </dsp:nvSpPr>
      <dsp:spPr>
        <a:xfrm rot="5400000">
          <a:off x="6361903" y="-1971271"/>
          <a:ext cx="813121"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solidFill>
                <a:schemeClr val="tx1">
                  <a:lumMod val="65000"/>
                  <a:lumOff val="35000"/>
                </a:schemeClr>
              </a:solidFill>
              <a:latin typeface="微软雅黑" pitchFamily="34" charset="-122"/>
              <a:ea typeface="微软雅黑" pitchFamily="34" charset="-122"/>
              <a:cs typeface="+mn-cs"/>
            </a:rPr>
            <a:t>在网络信息内容研究中，从互联网技术角度入手仍然是对网络信息内容安全管理最有效的手段。</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sp:txBody>
      <dsp:txXfrm rot="-5400000">
        <a:off x="3219658" y="1210667"/>
        <a:ext cx="7057920" cy="733735"/>
      </dsp:txXfrm>
    </dsp:sp>
    <dsp:sp modelId="{988D9766-81DD-42EA-8025-F35CE451537D}">
      <dsp:nvSpPr>
        <dsp:cNvPr id="0" name=""/>
        <dsp:cNvSpPr/>
      </dsp:nvSpPr>
      <dsp:spPr>
        <a:xfrm>
          <a:off x="772750" y="1069334"/>
          <a:ext cx="2446906" cy="1016401"/>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互联</a:t>
          </a:r>
          <a:endParaRPr lang="zh-CN" altLang="en-US" sz="3600" kern="1200" dirty="0">
            <a:latin typeface="微软雅黑" panose="020B0503020204020204" pitchFamily="34" charset="-122"/>
            <a:ea typeface="华康俪金黑W8(P)"/>
          </a:endParaRPr>
        </a:p>
      </dsp:txBody>
      <dsp:txXfrm>
        <a:off x="822367" y="1118951"/>
        <a:ext cx="2347672" cy="917167"/>
      </dsp:txXfrm>
    </dsp:sp>
    <dsp:sp modelId="{B384A40A-3548-4A73-A19D-621C79A2EA79}">
      <dsp:nvSpPr>
        <dsp:cNvPr id="0" name=""/>
        <dsp:cNvSpPr/>
      </dsp:nvSpPr>
      <dsp:spPr>
        <a:xfrm rot="5400000">
          <a:off x="6327568" y="-885396"/>
          <a:ext cx="813121"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solidFill>
                <a:schemeClr val="tx1">
                  <a:lumMod val="65000"/>
                  <a:lumOff val="35000"/>
                </a:schemeClr>
              </a:solidFill>
              <a:latin typeface="微软雅黑" pitchFamily="34" charset="-122"/>
              <a:ea typeface="微软雅黑" pitchFamily="34" charset="-122"/>
              <a:cs typeface="+mn-cs"/>
            </a:rPr>
            <a:t>银行都将基于企业大数据平台开展银行直销业务，同时按照产业链金融服务事业部模式开展业务</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sp:txBody>
      <dsp:txXfrm rot="-5400000">
        <a:off x="3185323" y="2296542"/>
        <a:ext cx="7057920" cy="733735"/>
      </dsp:txXfrm>
    </dsp:sp>
    <dsp:sp modelId="{D516C599-DE5A-42A2-88A9-704EB00499F1}">
      <dsp:nvSpPr>
        <dsp:cNvPr id="0" name=""/>
        <dsp:cNvSpPr/>
      </dsp:nvSpPr>
      <dsp:spPr>
        <a:xfrm>
          <a:off x="772750" y="2136556"/>
          <a:ext cx="2412571" cy="1016401"/>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海量</a:t>
          </a:r>
          <a:endParaRPr lang="zh-CN" altLang="en-US" sz="3600" kern="1200" dirty="0">
            <a:latin typeface="微软雅黑" panose="020B0503020204020204" pitchFamily="34" charset="-122"/>
            <a:ea typeface="华康俪金黑W8(P)"/>
          </a:endParaRPr>
        </a:p>
      </dsp:txBody>
      <dsp:txXfrm>
        <a:off x="822367" y="2186173"/>
        <a:ext cx="2313337" cy="917167"/>
      </dsp:txXfrm>
    </dsp:sp>
    <dsp:sp modelId="{1F0D7FAF-2C3A-41BB-B40E-71733DC8AA53}">
      <dsp:nvSpPr>
        <dsp:cNvPr id="0" name=""/>
        <dsp:cNvSpPr/>
      </dsp:nvSpPr>
      <dsp:spPr>
        <a:xfrm rot="5400000">
          <a:off x="6327528" y="163172"/>
          <a:ext cx="813121"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solidFill>
                <a:schemeClr val="tx1">
                  <a:lumMod val="65000"/>
                  <a:lumOff val="35000"/>
                </a:schemeClr>
              </a:solidFill>
              <a:latin typeface="微软雅黑" pitchFamily="34" charset="-122"/>
              <a:ea typeface="微软雅黑" pitchFamily="34" charset="-122"/>
              <a:cs typeface="+mn-cs"/>
            </a:rPr>
            <a:t>因大数据系统的出现，所有依赖信息不对称盈利的业务都将消失。</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sp:txBody>
      <dsp:txXfrm rot="-5400000">
        <a:off x="3185283" y="3345111"/>
        <a:ext cx="7057920" cy="733735"/>
      </dsp:txXfrm>
    </dsp:sp>
    <dsp:sp modelId="{E6E01B5A-8BEE-4FEC-8416-8610EF675C5F}">
      <dsp:nvSpPr>
        <dsp:cNvPr id="0" name=""/>
        <dsp:cNvSpPr/>
      </dsp:nvSpPr>
      <dsp:spPr>
        <a:xfrm>
          <a:off x="772750" y="3203778"/>
          <a:ext cx="2412532" cy="1016401"/>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融合</a:t>
          </a:r>
          <a:endParaRPr lang="zh-CN" altLang="en-US" sz="3600" kern="1200" dirty="0">
            <a:latin typeface="微软雅黑" panose="020B0503020204020204" pitchFamily="34" charset="-122"/>
            <a:ea typeface="华康俪金黑W8(P)"/>
          </a:endParaRPr>
        </a:p>
      </dsp:txBody>
      <dsp:txXfrm>
        <a:off x="822367" y="3253395"/>
        <a:ext cx="2313298" cy="91716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2D9FA4-EA2D-4642-9AB3-58F4DFE4A986}" type="datetimeFigureOut">
              <a:rPr lang="zh-CN" altLang="en-US" smtClean="0"/>
              <a:t>2017/4/5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7ED7E9-B20B-40CB-89C0-CAF7F9D5953A}" type="slidenum">
              <a:rPr lang="zh-CN" altLang="en-US" smtClean="0"/>
              <a:t>‹#›</a:t>
            </a:fld>
            <a:endParaRPr lang="zh-CN" altLang="en-US"/>
          </a:p>
        </p:txBody>
      </p:sp>
    </p:spTree>
    <p:extLst>
      <p:ext uri="{BB962C8B-B14F-4D97-AF65-F5344CB8AC3E}">
        <p14:creationId xmlns:p14="http://schemas.microsoft.com/office/powerpoint/2010/main" val="3986920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a:t>
            </a:fld>
            <a:endParaRPr lang="zh-CN" altLang="en-US"/>
          </a:p>
        </p:txBody>
      </p:sp>
    </p:spTree>
    <p:extLst>
      <p:ext uri="{BB962C8B-B14F-4D97-AF65-F5344CB8AC3E}">
        <p14:creationId xmlns:p14="http://schemas.microsoft.com/office/powerpoint/2010/main" val="1716355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14</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15</a:t>
            </a:fld>
            <a:endParaRPr lang="zh-CN" altLang="en-US"/>
          </a:p>
        </p:txBody>
      </p:sp>
    </p:spTree>
    <p:extLst>
      <p:ext uri="{BB962C8B-B14F-4D97-AF65-F5344CB8AC3E}">
        <p14:creationId xmlns:p14="http://schemas.microsoft.com/office/powerpoint/2010/main" val="3946050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B8A2BE66-3A1D-4F69-92F9-8180C3DFAFD8}" type="slidenum">
              <a:rPr lang="zh-CN" altLang="zh-CN"/>
              <a:pPr>
                <a:defRPr/>
              </a:pPr>
              <a:t>‹#›</a:t>
            </a:fld>
            <a:endParaRPr lang="zh-CN" altLang="zh-CN"/>
          </a:p>
        </p:txBody>
      </p:sp>
    </p:spTree>
    <p:extLst>
      <p:ext uri="{BB962C8B-B14F-4D97-AF65-F5344CB8AC3E}">
        <p14:creationId xmlns:p14="http://schemas.microsoft.com/office/powerpoint/2010/main" val="2206080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9E388E38-31E5-4E32-920D-85CA0EE6CDEC}" type="slidenum">
              <a:rPr lang="zh-CN" altLang="zh-CN"/>
              <a:pPr>
                <a:defRPr/>
              </a:pPr>
              <a:t>‹#›</a:t>
            </a:fld>
            <a:endParaRPr lang="zh-CN" altLang="zh-CN"/>
          </a:p>
        </p:txBody>
      </p:sp>
    </p:spTree>
    <p:extLst>
      <p:ext uri="{BB962C8B-B14F-4D97-AF65-F5344CB8AC3E}">
        <p14:creationId xmlns:p14="http://schemas.microsoft.com/office/powerpoint/2010/main" val="2693788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0C0FD89F-CBC1-4F5A-B5D7-D8ADB918AF9A}" type="slidenum">
              <a:rPr lang="zh-CN" altLang="zh-CN"/>
              <a:pPr>
                <a:defRPr/>
              </a:pPr>
              <a:t>‹#›</a:t>
            </a:fld>
            <a:endParaRPr lang="zh-CN" altLang="zh-CN"/>
          </a:p>
        </p:txBody>
      </p:sp>
    </p:spTree>
    <p:extLst>
      <p:ext uri="{BB962C8B-B14F-4D97-AF65-F5344CB8AC3E}">
        <p14:creationId xmlns:p14="http://schemas.microsoft.com/office/powerpoint/2010/main" val="3702840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t="20709" b="20363"/>
          <a:stretch/>
        </p:blipFill>
        <p:spPr>
          <a:xfrm>
            <a:off x="152400" y="-14515"/>
            <a:ext cx="11504149" cy="6872515"/>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54D9912E-CD21-4B76-91AB-8AF6576DF20D}" type="slidenum">
              <a:rPr lang="zh-CN" altLang="zh-CN"/>
              <a:pPr>
                <a:defRPr/>
              </a:pPr>
              <a:t>‹#›</a:t>
            </a:fld>
            <a:endParaRPr lang="zh-CN" altLang="zh-CN"/>
          </a:p>
        </p:txBody>
      </p:sp>
    </p:spTree>
    <p:extLst>
      <p:ext uri="{BB962C8B-B14F-4D97-AF65-F5344CB8AC3E}">
        <p14:creationId xmlns:p14="http://schemas.microsoft.com/office/powerpoint/2010/main" val="40742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3586250" y="1245799"/>
            <a:ext cx="6480000" cy="6480000"/>
            <a:chOff x="3586250" y="1245799"/>
            <a:chExt cx="6480000" cy="6480000"/>
          </a:xfrm>
        </p:grpSpPr>
        <p:sp>
          <p:nvSpPr>
            <p:cNvPr id="8" name="弧形 7"/>
            <p:cNvSpPr/>
            <p:nvPr/>
          </p:nvSpPr>
          <p:spPr>
            <a:xfrm>
              <a:off x="4305300" y="1964849"/>
              <a:ext cx="5041900" cy="5041900"/>
            </a:xfrm>
            <a:prstGeom prst="arc">
              <a:avLst>
                <a:gd name="adj1" fmla="val 13814770"/>
                <a:gd name="adj2" fmla="val 1284488"/>
              </a:avLst>
            </a:prstGeom>
            <a:ln w="381000">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弧形 8"/>
            <p:cNvSpPr/>
            <p:nvPr/>
          </p:nvSpPr>
          <p:spPr>
            <a:xfrm>
              <a:off x="3946250" y="1605799"/>
              <a:ext cx="5760000" cy="5760000"/>
            </a:xfrm>
            <a:prstGeom prst="arc">
              <a:avLst>
                <a:gd name="adj1" fmla="val 13814770"/>
                <a:gd name="adj2" fmla="val 1284488"/>
              </a:avLst>
            </a:prstGeom>
            <a:ln w="381000">
              <a:solidFill>
                <a:srgbClr val="F784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a:off x="3586250" y="1245799"/>
              <a:ext cx="6480000" cy="6480000"/>
            </a:xfrm>
            <a:prstGeom prst="arc">
              <a:avLst>
                <a:gd name="adj1" fmla="val 13814770"/>
                <a:gd name="adj2" fmla="val 1284488"/>
              </a:avLst>
            </a:prstGeom>
            <a:ln w="3810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1" name="Oval 15"/>
          <p:cNvSpPr/>
          <p:nvPr userDrawn="1"/>
        </p:nvSpPr>
        <p:spPr>
          <a:xfrm>
            <a:off x="1608110" y="1405008"/>
            <a:ext cx="6133399" cy="4271893"/>
          </a:xfrm>
          <a:custGeom>
            <a:avLst/>
            <a:gdLst>
              <a:gd name="connsiteX0" fmla="*/ 1112520 w 2895600"/>
              <a:gd name="connsiteY0" fmla="*/ 0 h 1487173"/>
              <a:gd name="connsiteX1" fmla="*/ 1776897 w 2895600"/>
              <a:gd name="connsiteY1" fmla="*/ 523460 h 1487173"/>
              <a:gd name="connsiteX2" fmla="*/ 1981200 w 2895600"/>
              <a:gd name="connsiteY2" fmla="*/ 443446 h 1487173"/>
              <a:gd name="connsiteX3" fmla="*/ 2283615 w 2895600"/>
              <a:gd name="connsiteY3" fmla="*/ 724590 h 1487173"/>
              <a:gd name="connsiteX4" fmla="*/ 2461260 w 2895600"/>
              <a:gd name="connsiteY4" fmla="*/ 685800 h 1487173"/>
              <a:gd name="connsiteX5" fmla="*/ 2895600 w 2895600"/>
              <a:gd name="connsiteY5" fmla="*/ 1120140 h 1487173"/>
              <a:gd name="connsiteX6" fmla="*/ 2698117 w 2895600"/>
              <a:gd name="connsiteY6" fmla="*/ 1478280 h 1487173"/>
              <a:gd name="connsiteX7" fmla="*/ 2700675 w 2895600"/>
              <a:gd name="connsiteY7" fmla="*/ 1487173 h 1487173"/>
              <a:gd name="connsiteX8" fmla="*/ 64333 w 2895600"/>
              <a:gd name="connsiteY8" fmla="*/ 1478280 h 1487173"/>
              <a:gd name="connsiteX9" fmla="*/ 0 w 2895600"/>
              <a:gd name="connsiteY9" fmla="*/ 1257300 h 1487173"/>
              <a:gd name="connsiteX10" fmla="*/ 419100 w 2895600"/>
              <a:gd name="connsiteY10" fmla="*/ 838200 h 1487173"/>
              <a:gd name="connsiteX11" fmla="*/ 445895 w 2895600"/>
              <a:gd name="connsiteY11" fmla="*/ 840901 h 1487173"/>
              <a:gd name="connsiteX12" fmla="*/ 426720 w 2895600"/>
              <a:gd name="connsiteY12" fmla="*/ 685800 h 1487173"/>
              <a:gd name="connsiteX13" fmla="*/ 1112520 w 2895600"/>
              <a:gd name="connsiteY13" fmla="*/ 0 h 1487173"/>
              <a:gd name="connsiteX0" fmla="*/ 1112520 w 2895600"/>
              <a:gd name="connsiteY0" fmla="*/ 0 h 1656195"/>
              <a:gd name="connsiteX1" fmla="*/ 1776897 w 2895600"/>
              <a:gd name="connsiteY1" fmla="*/ 523460 h 1656195"/>
              <a:gd name="connsiteX2" fmla="*/ 1981200 w 2895600"/>
              <a:gd name="connsiteY2" fmla="*/ 443446 h 1656195"/>
              <a:gd name="connsiteX3" fmla="*/ 2283615 w 2895600"/>
              <a:gd name="connsiteY3" fmla="*/ 724590 h 1656195"/>
              <a:gd name="connsiteX4" fmla="*/ 2461260 w 2895600"/>
              <a:gd name="connsiteY4" fmla="*/ 685800 h 1656195"/>
              <a:gd name="connsiteX5" fmla="*/ 2895600 w 2895600"/>
              <a:gd name="connsiteY5" fmla="*/ 1120140 h 1656195"/>
              <a:gd name="connsiteX6" fmla="*/ 2698117 w 2895600"/>
              <a:gd name="connsiteY6" fmla="*/ 1478280 h 1656195"/>
              <a:gd name="connsiteX7" fmla="*/ 1980496 w 2895600"/>
              <a:gd name="connsiteY7" fmla="*/ 1656195 h 1656195"/>
              <a:gd name="connsiteX8" fmla="*/ 64333 w 2895600"/>
              <a:gd name="connsiteY8" fmla="*/ 1478280 h 1656195"/>
              <a:gd name="connsiteX9" fmla="*/ 0 w 2895600"/>
              <a:gd name="connsiteY9" fmla="*/ 1257300 h 1656195"/>
              <a:gd name="connsiteX10" fmla="*/ 419100 w 2895600"/>
              <a:gd name="connsiteY10" fmla="*/ 838200 h 1656195"/>
              <a:gd name="connsiteX11" fmla="*/ 445895 w 2895600"/>
              <a:gd name="connsiteY11" fmla="*/ 840901 h 1656195"/>
              <a:gd name="connsiteX12" fmla="*/ 426720 w 2895600"/>
              <a:gd name="connsiteY12" fmla="*/ 685800 h 1656195"/>
              <a:gd name="connsiteX13" fmla="*/ 1112520 w 2895600"/>
              <a:gd name="connsiteY13" fmla="*/ 0 h 1656195"/>
              <a:gd name="connsiteX0" fmla="*/ 1112520 w 2895600"/>
              <a:gd name="connsiteY0" fmla="*/ 0 h 1668502"/>
              <a:gd name="connsiteX1" fmla="*/ 1776897 w 2895600"/>
              <a:gd name="connsiteY1" fmla="*/ 523460 h 1668502"/>
              <a:gd name="connsiteX2" fmla="*/ 1981200 w 2895600"/>
              <a:gd name="connsiteY2" fmla="*/ 443446 h 1668502"/>
              <a:gd name="connsiteX3" fmla="*/ 2283615 w 2895600"/>
              <a:gd name="connsiteY3" fmla="*/ 724590 h 1668502"/>
              <a:gd name="connsiteX4" fmla="*/ 2461260 w 2895600"/>
              <a:gd name="connsiteY4" fmla="*/ 685800 h 1668502"/>
              <a:gd name="connsiteX5" fmla="*/ 2895600 w 2895600"/>
              <a:gd name="connsiteY5" fmla="*/ 1120140 h 1668502"/>
              <a:gd name="connsiteX6" fmla="*/ 2698117 w 2895600"/>
              <a:gd name="connsiteY6" fmla="*/ 1478280 h 1668502"/>
              <a:gd name="connsiteX7" fmla="*/ 1980496 w 2895600"/>
              <a:gd name="connsiteY7" fmla="*/ 1656195 h 1668502"/>
              <a:gd name="connsiteX8" fmla="*/ 64333 w 2895600"/>
              <a:gd name="connsiteY8" fmla="*/ 1478280 h 1668502"/>
              <a:gd name="connsiteX9" fmla="*/ 0 w 2895600"/>
              <a:gd name="connsiteY9" fmla="*/ 1257300 h 1668502"/>
              <a:gd name="connsiteX10" fmla="*/ 419100 w 2895600"/>
              <a:gd name="connsiteY10" fmla="*/ 838200 h 1668502"/>
              <a:gd name="connsiteX11" fmla="*/ 445895 w 2895600"/>
              <a:gd name="connsiteY11" fmla="*/ 840901 h 1668502"/>
              <a:gd name="connsiteX12" fmla="*/ 426720 w 2895600"/>
              <a:gd name="connsiteY12" fmla="*/ 685800 h 1668502"/>
              <a:gd name="connsiteX13" fmla="*/ 1112520 w 2895600"/>
              <a:gd name="connsiteY13" fmla="*/ 0 h 1668502"/>
              <a:gd name="connsiteX0" fmla="*/ 1112520 w 2895600"/>
              <a:gd name="connsiteY0" fmla="*/ 0 h 1687775"/>
              <a:gd name="connsiteX1" fmla="*/ 1776897 w 2895600"/>
              <a:gd name="connsiteY1" fmla="*/ 523460 h 1687775"/>
              <a:gd name="connsiteX2" fmla="*/ 1981200 w 2895600"/>
              <a:gd name="connsiteY2" fmla="*/ 443446 h 1687775"/>
              <a:gd name="connsiteX3" fmla="*/ 2283615 w 2895600"/>
              <a:gd name="connsiteY3" fmla="*/ 724590 h 1687775"/>
              <a:gd name="connsiteX4" fmla="*/ 2461260 w 2895600"/>
              <a:gd name="connsiteY4" fmla="*/ 685800 h 1687775"/>
              <a:gd name="connsiteX5" fmla="*/ 2895600 w 2895600"/>
              <a:gd name="connsiteY5" fmla="*/ 1120140 h 1687775"/>
              <a:gd name="connsiteX6" fmla="*/ 2698117 w 2895600"/>
              <a:gd name="connsiteY6" fmla="*/ 1478280 h 1687775"/>
              <a:gd name="connsiteX7" fmla="*/ 1980496 w 2895600"/>
              <a:gd name="connsiteY7" fmla="*/ 1656195 h 1687775"/>
              <a:gd name="connsiteX8" fmla="*/ 1965798 w 2895600"/>
              <a:gd name="connsiteY8" fmla="*/ 1670891 h 1687775"/>
              <a:gd name="connsiteX9" fmla="*/ 64333 w 2895600"/>
              <a:gd name="connsiteY9" fmla="*/ 1478280 h 1687775"/>
              <a:gd name="connsiteX10" fmla="*/ 0 w 2895600"/>
              <a:gd name="connsiteY10" fmla="*/ 1257300 h 1687775"/>
              <a:gd name="connsiteX11" fmla="*/ 419100 w 2895600"/>
              <a:gd name="connsiteY11" fmla="*/ 838200 h 1687775"/>
              <a:gd name="connsiteX12" fmla="*/ 445895 w 2895600"/>
              <a:gd name="connsiteY12" fmla="*/ 840901 h 1687775"/>
              <a:gd name="connsiteX13" fmla="*/ 426720 w 2895600"/>
              <a:gd name="connsiteY13" fmla="*/ 685800 h 1687775"/>
              <a:gd name="connsiteX14" fmla="*/ 1112520 w 2895600"/>
              <a:gd name="connsiteY14" fmla="*/ 0 h 1687775"/>
              <a:gd name="connsiteX0" fmla="*/ 1112520 w 2895600"/>
              <a:gd name="connsiteY0" fmla="*/ 0 h 1693144"/>
              <a:gd name="connsiteX1" fmla="*/ 1776897 w 2895600"/>
              <a:gd name="connsiteY1" fmla="*/ 523460 h 1693144"/>
              <a:gd name="connsiteX2" fmla="*/ 1981200 w 2895600"/>
              <a:gd name="connsiteY2" fmla="*/ 443446 h 1693144"/>
              <a:gd name="connsiteX3" fmla="*/ 2283615 w 2895600"/>
              <a:gd name="connsiteY3" fmla="*/ 724590 h 1693144"/>
              <a:gd name="connsiteX4" fmla="*/ 2461260 w 2895600"/>
              <a:gd name="connsiteY4" fmla="*/ 685800 h 1693144"/>
              <a:gd name="connsiteX5" fmla="*/ 2895600 w 2895600"/>
              <a:gd name="connsiteY5" fmla="*/ 1120140 h 1693144"/>
              <a:gd name="connsiteX6" fmla="*/ 2698117 w 2895600"/>
              <a:gd name="connsiteY6" fmla="*/ 1478280 h 1693144"/>
              <a:gd name="connsiteX7" fmla="*/ 1980496 w 2895600"/>
              <a:gd name="connsiteY7" fmla="*/ 1656195 h 1693144"/>
              <a:gd name="connsiteX8" fmla="*/ 863483 w 2895600"/>
              <a:gd name="connsiteY8" fmla="*/ 1678240 h 1693144"/>
              <a:gd name="connsiteX9" fmla="*/ 64333 w 2895600"/>
              <a:gd name="connsiteY9" fmla="*/ 1478280 h 1693144"/>
              <a:gd name="connsiteX10" fmla="*/ 0 w 2895600"/>
              <a:gd name="connsiteY10" fmla="*/ 1257300 h 1693144"/>
              <a:gd name="connsiteX11" fmla="*/ 419100 w 2895600"/>
              <a:gd name="connsiteY11" fmla="*/ 838200 h 1693144"/>
              <a:gd name="connsiteX12" fmla="*/ 445895 w 2895600"/>
              <a:gd name="connsiteY12" fmla="*/ 840901 h 1693144"/>
              <a:gd name="connsiteX13" fmla="*/ 426720 w 2895600"/>
              <a:gd name="connsiteY13" fmla="*/ 685800 h 1693144"/>
              <a:gd name="connsiteX14" fmla="*/ 1112520 w 2895600"/>
              <a:gd name="connsiteY14" fmla="*/ 0 h 1693144"/>
              <a:gd name="connsiteX0" fmla="*/ 1112520 w 2895600"/>
              <a:gd name="connsiteY0" fmla="*/ 0 h 1656322"/>
              <a:gd name="connsiteX1" fmla="*/ 1776897 w 2895600"/>
              <a:gd name="connsiteY1" fmla="*/ 523460 h 1656322"/>
              <a:gd name="connsiteX2" fmla="*/ 1981200 w 2895600"/>
              <a:gd name="connsiteY2" fmla="*/ 443446 h 1656322"/>
              <a:gd name="connsiteX3" fmla="*/ 2283615 w 2895600"/>
              <a:gd name="connsiteY3" fmla="*/ 724590 h 1656322"/>
              <a:gd name="connsiteX4" fmla="*/ 2461260 w 2895600"/>
              <a:gd name="connsiteY4" fmla="*/ 685800 h 1656322"/>
              <a:gd name="connsiteX5" fmla="*/ 2895600 w 2895600"/>
              <a:gd name="connsiteY5" fmla="*/ 1120140 h 1656322"/>
              <a:gd name="connsiteX6" fmla="*/ 2698117 w 2895600"/>
              <a:gd name="connsiteY6" fmla="*/ 1478280 h 1656322"/>
              <a:gd name="connsiteX7" fmla="*/ 1980496 w 2895600"/>
              <a:gd name="connsiteY7" fmla="*/ 1656195 h 1656322"/>
              <a:gd name="connsiteX8" fmla="*/ 951668 w 2895600"/>
              <a:gd name="connsiteY8" fmla="*/ 1450427 h 1656322"/>
              <a:gd name="connsiteX9" fmla="*/ 64333 w 2895600"/>
              <a:gd name="connsiteY9" fmla="*/ 1478280 h 1656322"/>
              <a:gd name="connsiteX10" fmla="*/ 0 w 2895600"/>
              <a:gd name="connsiteY10" fmla="*/ 1257300 h 1656322"/>
              <a:gd name="connsiteX11" fmla="*/ 419100 w 2895600"/>
              <a:gd name="connsiteY11" fmla="*/ 838200 h 1656322"/>
              <a:gd name="connsiteX12" fmla="*/ 445895 w 2895600"/>
              <a:gd name="connsiteY12" fmla="*/ 840901 h 1656322"/>
              <a:gd name="connsiteX13" fmla="*/ 426720 w 2895600"/>
              <a:gd name="connsiteY13" fmla="*/ 685800 h 1656322"/>
              <a:gd name="connsiteX14" fmla="*/ 1112520 w 2895600"/>
              <a:gd name="connsiteY14" fmla="*/ 0 h 1656322"/>
              <a:gd name="connsiteX0" fmla="*/ 1112520 w 2895600"/>
              <a:gd name="connsiteY0" fmla="*/ 0 h 1684771"/>
              <a:gd name="connsiteX1" fmla="*/ 1776897 w 2895600"/>
              <a:gd name="connsiteY1" fmla="*/ 523460 h 1684771"/>
              <a:gd name="connsiteX2" fmla="*/ 1981200 w 2895600"/>
              <a:gd name="connsiteY2" fmla="*/ 443446 h 1684771"/>
              <a:gd name="connsiteX3" fmla="*/ 2283615 w 2895600"/>
              <a:gd name="connsiteY3" fmla="*/ 724590 h 1684771"/>
              <a:gd name="connsiteX4" fmla="*/ 2461260 w 2895600"/>
              <a:gd name="connsiteY4" fmla="*/ 685800 h 1684771"/>
              <a:gd name="connsiteX5" fmla="*/ 2895600 w 2895600"/>
              <a:gd name="connsiteY5" fmla="*/ 1120140 h 1684771"/>
              <a:gd name="connsiteX6" fmla="*/ 2698117 w 2895600"/>
              <a:gd name="connsiteY6" fmla="*/ 1478280 h 1684771"/>
              <a:gd name="connsiteX7" fmla="*/ 1980496 w 2895600"/>
              <a:gd name="connsiteY7" fmla="*/ 1656195 h 1684771"/>
              <a:gd name="connsiteX8" fmla="*/ 1965798 w 2895600"/>
              <a:gd name="connsiteY8" fmla="*/ 1663542 h 1684771"/>
              <a:gd name="connsiteX9" fmla="*/ 951668 w 2895600"/>
              <a:gd name="connsiteY9" fmla="*/ 1450427 h 1684771"/>
              <a:gd name="connsiteX10" fmla="*/ 64333 w 2895600"/>
              <a:gd name="connsiteY10" fmla="*/ 1478280 h 1684771"/>
              <a:gd name="connsiteX11" fmla="*/ 0 w 2895600"/>
              <a:gd name="connsiteY11" fmla="*/ 1257300 h 1684771"/>
              <a:gd name="connsiteX12" fmla="*/ 419100 w 2895600"/>
              <a:gd name="connsiteY12" fmla="*/ 838200 h 1684771"/>
              <a:gd name="connsiteX13" fmla="*/ 445895 w 2895600"/>
              <a:gd name="connsiteY13" fmla="*/ 840901 h 1684771"/>
              <a:gd name="connsiteX14" fmla="*/ 426720 w 2895600"/>
              <a:gd name="connsiteY14" fmla="*/ 685800 h 1684771"/>
              <a:gd name="connsiteX15" fmla="*/ 1112520 w 2895600"/>
              <a:gd name="connsiteY15" fmla="*/ 0 h 1684771"/>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64333 w 2895600"/>
              <a:gd name="connsiteY10" fmla="*/ 1478280 h 1667103"/>
              <a:gd name="connsiteX11" fmla="*/ 0 w 2895600"/>
              <a:gd name="connsiteY11" fmla="*/ 1257300 h 1667103"/>
              <a:gd name="connsiteX12" fmla="*/ 419100 w 2895600"/>
              <a:gd name="connsiteY12" fmla="*/ 838200 h 1667103"/>
              <a:gd name="connsiteX13" fmla="*/ 445895 w 2895600"/>
              <a:gd name="connsiteY13" fmla="*/ 840901 h 1667103"/>
              <a:gd name="connsiteX14" fmla="*/ 426720 w 2895600"/>
              <a:gd name="connsiteY14" fmla="*/ 685800 h 1667103"/>
              <a:gd name="connsiteX15" fmla="*/ 1112520 w 2895600"/>
              <a:gd name="connsiteY15" fmla="*/ 0 h 1667103"/>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951669 w 2895600"/>
              <a:gd name="connsiteY10" fmla="*/ 1465124 h 1667103"/>
              <a:gd name="connsiteX11" fmla="*/ 64333 w 2895600"/>
              <a:gd name="connsiteY11" fmla="*/ 1478280 h 1667103"/>
              <a:gd name="connsiteX12" fmla="*/ 0 w 2895600"/>
              <a:gd name="connsiteY12" fmla="*/ 1257300 h 1667103"/>
              <a:gd name="connsiteX13" fmla="*/ 419100 w 2895600"/>
              <a:gd name="connsiteY13" fmla="*/ 838200 h 1667103"/>
              <a:gd name="connsiteX14" fmla="*/ 445895 w 2895600"/>
              <a:gd name="connsiteY14" fmla="*/ 840901 h 1667103"/>
              <a:gd name="connsiteX15" fmla="*/ 426720 w 2895600"/>
              <a:gd name="connsiteY15" fmla="*/ 685800 h 1667103"/>
              <a:gd name="connsiteX16" fmla="*/ 1112520 w 2895600"/>
              <a:gd name="connsiteY16" fmla="*/ 0 h 1667103"/>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951669 w 2895600"/>
              <a:gd name="connsiteY11" fmla="*/ 1465124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738555 w 2895600"/>
              <a:gd name="connsiteY11" fmla="*/ 1450427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738555 w 2895600"/>
              <a:gd name="connsiteY11" fmla="*/ 1450427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473999 w 2895600"/>
              <a:gd name="connsiteY11" fmla="*/ 1729681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1928098"/>
              <a:gd name="connsiteX1" fmla="*/ 1776897 w 2895600"/>
              <a:gd name="connsiteY1" fmla="*/ 523460 h 1928098"/>
              <a:gd name="connsiteX2" fmla="*/ 1981200 w 2895600"/>
              <a:gd name="connsiteY2" fmla="*/ 443446 h 1928098"/>
              <a:gd name="connsiteX3" fmla="*/ 2283615 w 2895600"/>
              <a:gd name="connsiteY3" fmla="*/ 724590 h 1928098"/>
              <a:gd name="connsiteX4" fmla="*/ 2461260 w 2895600"/>
              <a:gd name="connsiteY4" fmla="*/ 685800 h 1928098"/>
              <a:gd name="connsiteX5" fmla="*/ 2895600 w 2895600"/>
              <a:gd name="connsiteY5" fmla="*/ 1120140 h 1928098"/>
              <a:gd name="connsiteX6" fmla="*/ 2698117 w 2895600"/>
              <a:gd name="connsiteY6" fmla="*/ 1478280 h 1928098"/>
              <a:gd name="connsiteX7" fmla="*/ 2274446 w 2895600"/>
              <a:gd name="connsiteY7" fmla="*/ 1443080 h 1928098"/>
              <a:gd name="connsiteX8" fmla="*/ 1965798 w 2895600"/>
              <a:gd name="connsiteY8" fmla="*/ 1663542 h 1928098"/>
              <a:gd name="connsiteX9" fmla="*/ 1326456 w 2895600"/>
              <a:gd name="connsiteY9" fmla="*/ 1832564 h 1928098"/>
              <a:gd name="connsiteX10" fmla="*/ 878180 w 2895600"/>
              <a:gd name="connsiteY10" fmla="*/ 1928098 h 1928098"/>
              <a:gd name="connsiteX11" fmla="*/ 473999 w 2895600"/>
              <a:gd name="connsiteY11" fmla="*/ 1729681 h 1928098"/>
              <a:gd name="connsiteX12" fmla="*/ 64333 w 2895600"/>
              <a:gd name="connsiteY12" fmla="*/ 1478280 h 1928098"/>
              <a:gd name="connsiteX13" fmla="*/ 0 w 2895600"/>
              <a:gd name="connsiteY13" fmla="*/ 1257300 h 1928098"/>
              <a:gd name="connsiteX14" fmla="*/ 419100 w 2895600"/>
              <a:gd name="connsiteY14" fmla="*/ 838200 h 1928098"/>
              <a:gd name="connsiteX15" fmla="*/ 445895 w 2895600"/>
              <a:gd name="connsiteY15" fmla="*/ 840901 h 1928098"/>
              <a:gd name="connsiteX16" fmla="*/ 426720 w 2895600"/>
              <a:gd name="connsiteY16" fmla="*/ 685800 h 1928098"/>
              <a:gd name="connsiteX17" fmla="*/ 1112520 w 2895600"/>
              <a:gd name="connsiteY17" fmla="*/ 0 h 1928098"/>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65798 w 2895600"/>
              <a:gd name="connsiteY8" fmla="*/ 1663542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80496 w 2895600"/>
              <a:gd name="connsiteY8" fmla="*/ 1854611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28394"/>
              <a:gd name="connsiteX1" fmla="*/ 1776897 w 2895600"/>
              <a:gd name="connsiteY1" fmla="*/ 523460 h 1928394"/>
              <a:gd name="connsiteX2" fmla="*/ 1981200 w 2895600"/>
              <a:gd name="connsiteY2" fmla="*/ 443446 h 1928394"/>
              <a:gd name="connsiteX3" fmla="*/ 2283615 w 2895600"/>
              <a:gd name="connsiteY3" fmla="*/ 724590 h 1928394"/>
              <a:gd name="connsiteX4" fmla="*/ 2461260 w 2895600"/>
              <a:gd name="connsiteY4" fmla="*/ 685800 h 1928394"/>
              <a:gd name="connsiteX5" fmla="*/ 2895600 w 2895600"/>
              <a:gd name="connsiteY5" fmla="*/ 1120140 h 1928394"/>
              <a:gd name="connsiteX6" fmla="*/ 2698117 w 2895600"/>
              <a:gd name="connsiteY6" fmla="*/ 1478280 h 1928394"/>
              <a:gd name="connsiteX7" fmla="*/ 2274446 w 2895600"/>
              <a:gd name="connsiteY7" fmla="*/ 1443080 h 1928394"/>
              <a:gd name="connsiteX8" fmla="*/ 1980496 w 2895600"/>
              <a:gd name="connsiteY8" fmla="*/ 1854611 h 1928394"/>
              <a:gd name="connsiteX9" fmla="*/ 1458734 w 2895600"/>
              <a:gd name="connsiteY9" fmla="*/ 1685588 h 1928394"/>
              <a:gd name="connsiteX10" fmla="*/ 878180 w 2895600"/>
              <a:gd name="connsiteY10" fmla="*/ 1928098 h 1928394"/>
              <a:gd name="connsiteX11" fmla="*/ 473999 w 2895600"/>
              <a:gd name="connsiteY11" fmla="*/ 1729681 h 1928394"/>
              <a:gd name="connsiteX12" fmla="*/ 64333 w 2895600"/>
              <a:gd name="connsiteY12" fmla="*/ 1478280 h 1928394"/>
              <a:gd name="connsiteX13" fmla="*/ 0 w 2895600"/>
              <a:gd name="connsiteY13" fmla="*/ 1257300 h 1928394"/>
              <a:gd name="connsiteX14" fmla="*/ 419100 w 2895600"/>
              <a:gd name="connsiteY14" fmla="*/ 838200 h 1928394"/>
              <a:gd name="connsiteX15" fmla="*/ 445895 w 2895600"/>
              <a:gd name="connsiteY15" fmla="*/ 840901 h 1928394"/>
              <a:gd name="connsiteX16" fmla="*/ 426720 w 2895600"/>
              <a:gd name="connsiteY16" fmla="*/ 685800 h 1928394"/>
              <a:gd name="connsiteX17" fmla="*/ 1112520 w 2895600"/>
              <a:gd name="connsiteY17" fmla="*/ 0 h 1928394"/>
              <a:gd name="connsiteX0" fmla="*/ 1112520 w 2895600"/>
              <a:gd name="connsiteY0" fmla="*/ 0 h 2016464"/>
              <a:gd name="connsiteX1" fmla="*/ 1776897 w 2895600"/>
              <a:gd name="connsiteY1" fmla="*/ 523460 h 2016464"/>
              <a:gd name="connsiteX2" fmla="*/ 1981200 w 2895600"/>
              <a:gd name="connsiteY2" fmla="*/ 443446 h 2016464"/>
              <a:gd name="connsiteX3" fmla="*/ 2283615 w 2895600"/>
              <a:gd name="connsiteY3" fmla="*/ 724590 h 2016464"/>
              <a:gd name="connsiteX4" fmla="*/ 2461260 w 2895600"/>
              <a:gd name="connsiteY4" fmla="*/ 685800 h 2016464"/>
              <a:gd name="connsiteX5" fmla="*/ 2895600 w 2895600"/>
              <a:gd name="connsiteY5" fmla="*/ 1120140 h 2016464"/>
              <a:gd name="connsiteX6" fmla="*/ 2698117 w 2895600"/>
              <a:gd name="connsiteY6" fmla="*/ 1478280 h 2016464"/>
              <a:gd name="connsiteX7" fmla="*/ 2274446 w 2895600"/>
              <a:gd name="connsiteY7" fmla="*/ 1443080 h 2016464"/>
              <a:gd name="connsiteX8" fmla="*/ 1980496 w 2895600"/>
              <a:gd name="connsiteY8" fmla="*/ 1854611 h 2016464"/>
              <a:gd name="connsiteX9" fmla="*/ 1458734 w 2895600"/>
              <a:gd name="connsiteY9" fmla="*/ 1685588 h 2016464"/>
              <a:gd name="connsiteX10" fmla="*/ 878180 w 2895600"/>
              <a:gd name="connsiteY10" fmla="*/ 2016284 h 2016464"/>
              <a:gd name="connsiteX11" fmla="*/ 473999 w 2895600"/>
              <a:gd name="connsiteY11" fmla="*/ 1729681 h 2016464"/>
              <a:gd name="connsiteX12" fmla="*/ 64333 w 2895600"/>
              <a:gd name="connsiteY12" fmla="*/ 1478280 h 2016464"/>
              <a:gd name="connsiteX13" fmla="*/ 0 w 2895600"/>
              <a:gd name="connsiteY13" fmla="*/ 1257300 h 2016464"/>
              <a:gd name="connsiteX14" fmla="*/ 419100 w 2895600"/>
              <a:gd name="connsiteY14" fmla="*/ 838200 h 2016464"/>
              <a:gd name="connsiteX15" fmla="*/ 445895 w 2895600"/>
              <a:gd name="connsiteY15" fmla="*/ 840901 h 2016464"/>
              <a:gd name="connsiteX16" fmla="*/ 426720 w 2895600"/>
              <a:gd name="connsiteY16" fmla="*/ 685800 h 2016464"/>
              <a:gd name="connsiteX17" fmla="*/ 1112520 w 2895600"/>
              <a:gd name="connsiteY17" fmla="*/ 0 h 2016464"/>
              <a:gd name="connsiteX0" fmla="*/ 1112520 w 2895600"/>
              <a:gd name="connsiteY0" fmla="*/ 0 h 2016782"/>
              <a:gd name="connsiteX1" fmla="*/ 1776897 w 2895600"/>
              <a:gd name="connsiteY1" fmla="*/ 523460 h 2016782"/>
              <a:gd name="connsiteX2" fmla="*/ 1981200 w 2895600"/>
              <a:gd name="connsiteY2" fmla="*/ 443446 h 2016782"/>
              <a:gd name="connsiteX3" fmla="*/ 2283615 w 2895600"/>
              <a:gd name="connsiteY3" fmla="*/ 724590 h 2016782"/>
              <a:gd name="connsiteX4" fmla="*/ 2461260 w 2895600"/>
              <a:gd name="connsiteY4" fmla="*/ 685800 h 2016782"/>
              <a:gd name="connsiteX5" fmla="*/ 2895600 w 2895600"/>
              <a:gd name="connsiteY5" fmla="*/ 1120140 h 2016782"/>
              <a:gd name="connsiteX6" fmla="*/ 2698117 w 2895600"/>
              <a:gd name="connsiteY6" fmla="*/ 1478280 h 2016782"/>
              <a:gd name="connsiteX7" fmla="*/ 2274446 w 2895600"/>
              <a:gd name="connsiteY7" fmla="*/ 1443080 h 2016782"/>
              <a:gd name="connsiteX8" fmla="*/ 1980496 w 2895600"/>
              <a:gd name="connsiteY8" fmla="*/ 1854611 h 2016782"/>
              <a:gd name="connsiteX9" fmla="*/ 1458734 w 2895600"/>
              <a:gd name="connsiteY9" fmla="*/ 1685588 h 2016782"/>
              <a:gd name="connsiteX10" fmla="*/ 878180 w 2895600"/>
              <a:gd name="connsiteY10" fmla="*/ 2016284 h 2016782"/>
              <a:gd name="connsiteX11" fmla="*/ 620974 w 2895600"/>
              <a:gd name="connsiteY11" fmla="*/ 1604752 h 2016782"/>
              <a:gd name="connsiteX12" fmla="*/ 64333 w 2895600"/>
              <a:gd name="connsiteY12" fmla="*/ 1478280 h 2016782"/>
              <a:gd name="connsiteX13" fmla="*/ 0 w 2895600"/>
              <a:gd name="connsiteY13" fmla="*/ 1257300 h 2016782"/>
              <a:gd name="connsiteX14" fmla="*/ 419100 w 2895600"/>
              <a:gd name="connsiteY14" fmla="*/ 838200 h 2016782"/>
              <a:gd name="connsiteX15" fmla="*/ 445895 w 2895600"/>
              <a:gd name="connsiteY15" fmla="*/ 840901 h 2016782"/>
              <a:gd name="connsiteX16" fmla="*/ 426720 w 2895600"/>
              <a:gd name="connsiteY16" fmla="*/ 685800 h 2016782"/>
              <a:gd name="connsiteX17" fmla="*/ 1112520 w 2895600"/>
              <a:gd name="connsiteY17" fmla="*/ 0 h 20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5600" h="2016782">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cubicBezTo>
                  <a:pt x="2458910" y="1537585"/>
                  <a:pt x="2394049" y="1380358"/>
                  <a:pt x="2274446" y="1443080"/>
                </a:cubicBezTo>
                <a:cubicBezTo>
                  <a:pt x="2154843" y="1505802"/>
                  <a:pt x="2151967" y="1888906"/>
                  <a:pt x="1980496" y="1854611"/>
                </a:cubicBezTo>
                <a:cubicBezTo>
                  <a:pt x="1772281" y="1858285"/>
                  <a:pt x="1627756" y="1721107"/>
                  <a:pt x="1458734" y="1685588"/>
                </a:cubicBezTo>
                <a:cubicBezTo>
                  <a:pt x="1265216" y="1766425"/>
                  <a:pt x="1017807" y="2029757"/>
                  <a:pt x="878180" y="2016284"/>
                </a:cubicBezTo>
                <a:cubicBezTo>
                  <a:pt x="738553" y="2002811"/>
                  <a:pt x="756615" y="1679722"/>
                  <a:pt x="620974" y="1604752"/>
                </a:cubicBezTo>
                <a:cubicBezTo>
                  <a:pt x="473085" y="1609394"/>
                  <a:pt x="222944" y="1512917"/>
                  <a:pt x="64333" y="1478280"/>
                </a:cubicBez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548562" bIns="91427" rtlCol="0" anchor="ctr"/>
          <a:lstStyle/>
          <a:p>
            <a:pPr algn="ctr"/>
            <a:endParaRPr lang="en-US" sz="1400" dirty="0">
              <a:solidFill>
                <a:srgbClr val="FFFFFF"/>
              </a:solidFill>
            </a:endParaRPr>
          </a:p>
        </p:txBody>
      </p:sp>
      <p:sp>
        <p:nvSpPr>
          <p:cNvPr id="12" name="Oval 15"/>
          <p:cNvSpPr/>
          <p:nvPr userDrawn="1"/>
        </p:nvSpPr>
        <p:spPr>
          <a:xfrm>
            <a:off x="8067051" y="4699001"/>
            <a:ext cx="4124950" cy="2159000"/>
          </a:xfrm>
          <a:custGeom>
            <a:avLst/>
            <a:gdLst/>
            <a:ahLst/>
            <a:cxnLst/>
            <a:rect l="l" t="t" r="r" b="b"/>
            <a:pathLst>
              <a:path w="2895600" h="1478280">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lnTo>
                  <a:pt x="64333" y="1478280"/>
                </a:ln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548562" bIns="91427" rtlCol="0" anchor="ctr"/>
          <a:lstStyle/>
          <a:p>
            <a:pPr algn="ctr"/>
            <a:endParaRPr lang="en-US" sz="1400" dirty="0">
              <a:solidFill>
                <a:srgbClr val="FFFFFF"/>
              </a:solidFill>
            </a:endParaRPr>
          </a:p>
        </p:txBody>
      </p:sp>
    </p:spTree>
    <p:extLst>
      <p:ext uri="{BB962C8B-B14F-4D97-AF65-F5344CB8AC3E}">
        <p14:creationId xmlns:p14="http://schemas.microsoft.com/office/powerpoint/2010/main" val="4024902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192EC532-050E-4A33-A28B-21717A782A77}" type="slidenum">
              <a:rPr lang="zh-CN" altLang="zh-CN"/>
              <a:pPr>
                <a:defRPr/>
              </a:pPr>
              <a:t>‹#›</a:t>
            </a:fld>
            <a:endParaRPr lang="zh-CN" altLang="zh-CN"/>
          </a:p>
        </p:txBody>
      </p:sp>
    </p:spTree>
    <p:extLst>
      <p:ext uri="{BB962C8B-B14F-4D97-AF65-F5344CB8AC3E}">
        <p14:creationId xmlns:p14="http://schemas.microsoft.com/office/powerpoint/2010/main" val="268858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zh-CN" altLang="zh-CN"/>
          </a:p>
        </p:txBody>
      </p:sp>
      <p:sp>
        <p:nvSpPr>
          <p:cNvPr id="8" name="Footer Placeholder 4"/>
          <p:cNvSpPr>
            <a:spLocks noGrp="1"/>
          </p:cNvSpPr>
          <p:nvPr>
            <p:ph type="ftr" sz="quarter" idx="11"/>
          </p:nvPr>
        </p:nvSpPr>
        <p:spPr/>
        <p:txBody>
          <a:bodyPr/>
          <a:lstStyle>
            <a:lvl1pPr>
              <a:defRPr/>
            </a:lvl1pPr>
          </a:lstStyle>
          <a:p>
            <a:pPr>
              <a:defRPr/>
            </a:pPr>
            <a:endParaRPr lang="zh-CN" altLang="zh-CN"/>
          </a:p>
        </p:txBody>
      </p:sp>
      <p:sp>
        <p:nvSpPr>
          <p:cNvPr id="9" name="Slide Number Placeholder 5"/>
          <p:cNvSpPr>
            <a:spLocks noGrp="1"/>
          </p:cNvSpPr>
          <p:nvPr>
            <p:ph type="sldNum" sz="quarter" idx="12"/>
          </p:nvPr>
        </p:nvSpPr>
        <p:spPr/>
        <p:txBody>
          <a:bodyPr/>
          <a:lstStyle>
            <a:lvl1pPr>
              <a:defRPr/>
            </a:lvl1pPr>
          </a:lstStyle>
          <a:p>
            <a:pPr>
              <a:defRPr/>
            </a:pPr>
            <a:fld id="{3504FB6E-327E-47FC-81CE-1B6A37B039A4}" type="slidenum">
              <a:rPr lang="zh-CN" altLang="zh-CN"/>
              <a:pPr>
                <a:defRPr/>
              </a:pPr>
              <a:t>‹#›</a:t>
            </a:fld>
            <a:endParaRPr lang="zh-CN" altLang="zh-CN"/>
          </a:p>
        </p:txBody>
      </p:sp>
    </p:spTree>
    <p:extLst>
      <p:ext uri="{BB962C8B-B14F-4D97-AF65-F5344CB8AC3E}">
        <p14:creationId xmlns:p14="http://schemas.microsoft.com/office/powerpoint/2010/main" val="1730124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endParaRPr lang="zh-CN" altLang="zh-CN"/>
          </a:p>
        </p:txBody>
      </p:sp>
      <p:sp>
        <p:nvSpPr>
          <p:cNvPr id="4" name="Footer Placeholder 4"/>
          <p:cNvSpPr>
            <a:spLocks noGrp="1"/>
          </p:cNvSpPr>
          <p:nvPr>
            <p:ph type="ftr" sz="quarter" idx="11"/>
          </p:nvPr>
        </p:nvSpPr>
        <p:spPr/>
        <p:txBody>
          <a:bodyPr/>
          <a:lstStyle>
            <a:lvl1pPr>
              <a:defRPr/>
            </a:lvl1pPr>
          </a:lstStyle>
          <a:p>
            <a:pPr>
              <a:defRPr/>
            </a:pPr>
            <a:endParaRPr lang="zh-CN" altLang="zh-CN"/>
          </a:p>
        </p:txBody>
      </p:sp>
      <p:sp>
        <p:nvSpPr>
          <p:cNvPr id="5" name="Slide Number Placeholder 5"/>
          <p:cNvSpPr>
            <a:spLocks noGrp="1"/>
          </p:cNvSpPr>
          <p:nvPr>
            <p:ph type="sldNum" sz="quarter" idx="12"/>
          </p:nvPr>
        </p:nvSpPr>
        <p:spPr/>
        <p:txBody>
          <a:bodyPr/>
          <a:lstStyle>
            <a:lvl1pPr>
              <a:defRPr/>
            </a:lvl1pPr>
          </a:lstStyle>
          <a:p>
            <a:pPr>
              <a:defRPr/>
            </a:pPr>
            <a:fld id="{179D5D2B-392F-42A8-A446-2D80C114FBC0}" type="slidenum">
              <a:rPr lang="zh-CN" altLang="zh-CN"/>
              <a:pPr>
                <a:defRPr/>
              </a:pPr>
              <a:t>‹#›</a:t>
            </a:fld>
            <a:endParaRPr lang="zh-CN" altLang="zh-CN"/>
          </a:p>
        </p:txBody>
      </p:sp>
    </p:spTree>
    <p:extLst>
      <p:ext uri="{BB962C8B-B14F-4D97-AF65-F5344CB8AC3E}">
        <p14:creationId xmlns:p14="http://schemas.microsoft.com/office/powerpoint/2010/main" val="1293499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zh-CN"/>
          </a:p>
        </p:txBody>
      </p:sp>
      <p:sp>
        <p:nvSpPr>
          <p:cNvPr id="3" name="Footer Placeholder 4"/>
          <p:cNvSpPr>
            <a:spLocks noGrp="1"/>
          </p:cNvSpPr>
          <p:nvPr>
            <p:ph type="ftr" sz="quarter" idx="11"/>
          </p:nvPr>
        </p:nvSpPr>
        <p:spPr/>
        <p:txBody>
          <a:bodyPr/>
          <a:lstStyle>
            <a:lvl1pPr>
              <a:defRPr/>
            </a:lvl1pPr>
          </a:lstStyle>
          <a:p>
            <a:pPr>
              <a:defRPr/>
            </a:pPr>
            <a:endParaRPr lang="zh-CN" altLang="zh-CN"/>
          </a:p>
        </p:txBody>
      </p:sp>
      <p:sp>
        <p:nvSpPr>
          <p:cNvPr id="4" name="Slide Number Placeholder 5"/>
          <p:cNvSpPr>
            <a:spLocks noGrp="1"/>
          </p:cNvSpPr>
          <p:nvPr>
            <p:ph type="sldNum" sz="quarter" idx="12"/>
          </p:nvPr>
        </p:nvSpPr>
        <p:spPr/>
        <p:txBody>
          <a:bodyPr/>
          <a:lstStyle>
            <a:lvl1pPr>
              <a:defRPr/>
            </a:lvl1pPr>
          </a:lstStyle>
          <a:p>
            <a:pPr>
              <a:defRPr/>
            </a:pPr>
            <a:fld id="{A93C9212-0C7C-4A93-A109-DE8FC9F27E0E}" type="slidenum">
              <a:rPr lang="zh-CN" altLang="zh-CN"/>
              <a:pPr>
                <a:defRPr/>
              </a:pPr>
              <a:t>‹#›</a:t>
            </a:fld>
            <a:endParaRPr lang="zh-CN" altLang="zh-CN"/>
          </a:p>
        </p:txBody>
      </p:sp>
    </p:spTree>
    <p:extLst>
      <p:ext uri="{BB962C8B-B14F-4D97-AF65-F5344CB8AC3E}">
        <p14:creationId xmlns:p14="http://schemas.microsoft.com/office/powerpoint/2010/main" val="2840688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046BA6AF-A09D-45F8-A016-8F8C6C34EA8B}" type="slidenum">
              <a:rPr lang="zh-CN" altLang="zh-CN"/>
              <a:pPr>
                <a:defRPr/>
              </a:pPr>
              <a:t>‹#›</a:t>
            </a:fld>
            <a:endParaRPr lang="zh-CN" altLang="zh-CN"/>
          </a:p>
        </p:txBody>
      </p:sp>
    </p:spTree>
    <p:extLst>
      <p:ext uri="{BB962C8B-B14F-4D97-AF65-F5344CB8AC3E}">
        <p14:creationId xmlns:p14="http://schemas.microsoft.com/office/powerpoint/2010/main" val="2604384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87DD717B-590C-42CC-A9BA-ABB80DAFC902}" type="slidenum">
              <a:rPr lang="zh-CN" altLang="zh-CN"/>
              <a:pPr>
                <a:defRPr/>
              </a:pPr>
              <a:t>‹#›</a:t>
            </a:fld>
            <a:endParaRPr lang="zh-CN" altLang="zh-CN"/>
          </a:p>
        </p:txBody>
      </p:sp>
    </p:spTree>
    <p:extLst>
      <p:ext uri="{BB962C8B-B14F-4D97-AF65-F5344CB8AC3E}">
        <p14:creationId xmlns:p14="http://schemas.microsoft.com/office/powerpoint/2010/main" val="4238146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smtClean="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zh-CN"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zh-CN"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defRPr sz="1200">
                <a:solidFill>
                  <a:schemeClr val="tx1">
                    <a:tint val="75000"/>
                  </a:schemeClr>
                </a:solidFill>
              </a:defRPr>
            </a:lvl1pPr>
          </a:lstStyle>
          <a:p>
            <a:pPr>
              <a:defRPr/>
            </a:pPr>
            <a:fld id="{8CD0F70D-59E7-40B5-A1A2-CC96C214C48C}" type="slidenum">
              <a:rPr lang="zh-CN" altLang="zh-CN"/>
              <a:pPr>
                <a:defRPr/>
              </a:pPr>
              <a:t>‹#›</a:t>
            </a:fld>
            <a:endParaRPr lang="zh-CN" altLang="zh-CN"/>
          </a:p>
        </p:txBody>
      </p:sp>
    </p:spTree>
    <p:extLst>
      <p:ext uri="{BB962C8B-B14F-4D97-AF65-F5344CB8AC3E}">
        <p14:creationId xmlns:p14="http://schemas.microsoft.com/office/powerpoint/2010/main" val="1654757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oleObject" Target="../embeddings/oleObject2.bin"/><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slideLayout" Target="../slideLayouts/slideLayout1.xml"/><Relationship Id="rId16" Type="http://schemas.openxmlformats.org/officeDocument/2006/relationships/image" Target="../media/image46.png"/><Relationship Id="rId1" Type="http://schemas.openxmlformats.org/officeDocument/2006/relationships/vmlDrawing" Target="../drawings/vmlDrawing2.v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8.emf"/><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oleObject" Target="../embeddings/oleObject3.bin"/><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slideLayout" Target="../slideLayouts/slideLayout1.xml"/><Relationship Id="rId16" Type="http://schemas.openxmlformats.org/officeDocument/2006/relationships/image" Target="../media/image46.png"/><Relationship Id="rId1" Type="http://schemas.openxmlformats.org/officeDocument/2006/relationships/vmlDrawing" Target="../drawings/vmlDrawing3.v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emf"/><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50.jpe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2.xml"/><Relationship Id="rId16" Type="http://schemas.openxmlformats.org/officeDocument/2006/relationships/image" Target="../media/image44.png"/><Relationship Id="rId20"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51.jpeg"/><Relationship Id="rId9" Type="http://schemas.openxmlformats.org/officeDocument/2006/relationships/image" Target="../media/image37.png"/><Relationship Id="rId1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16.png"/><Relationship Id="rId3" Type="http://schemas.openxmlformats.org/officeDocument/2006/relationships/image" Target="../media/image33.png"/><Relationship Id="rId21" Type="http://schemas.openxmlformats.org/officeDocument/2006/relationships/image" Target="../media/image55.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3.xml"/><Relationship Id="rId16" Type="http://schemas.openxmlformats.org/officeDocument/2006/relationships/image" Target="../media/image46.png"/><Relationship Id="rId20"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53.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56.jpe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58.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57.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5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57.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60.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61.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6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62.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65.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64.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66.jpe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68.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67.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70.jpe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69.jpe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71.jpe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73.jpe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72.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75.jpe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74.jpe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77.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76.jpe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28.jpeg"/><Relationship Id="rId3" Type="http://schemas.openxmlformats.org/officeDocument/2006/relationships/image" Target="../media/image3.png"/><Relationship Id="rId7" Type="http://schemas.openxmlformats.org/officeDocument/2006/relationships/image" Target="../media/image20.png"/><Relationship Id="rId12" Type="http://schemas.openxmlformats.org/officeDocument/2006/relationships/image" Target="../media/image24.png"/><Relationship Id="rId17" Type="http://schemas.openxmlformats.org/officeDocument/2006/relationships/image" Target="../media/image18.gif"/><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5.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26.png"/></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7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78.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18.gif"/></Relationships>
</file>

<file path=ppt/slides/_rels/slide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oleObject" Target="../embeddings/oleObject1.bin"/><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slideLayout" Target="../slideLayouts/slideLayout1.xml"/><Relationship Id="rId16" Type="http://schemas.openxmlformats.org/officeDocument/2006/relationships/image" Target="../media/image46.png"/><Relationship Id="rId1" Type="http://schemas.openxmlformats.org/officeDocument/2006/relationships/vmlDrawing" Target="../drawings/vmlDrawing1.v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32.emf"/><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diagramLayout" Target="../diagrams/layout1.xml"/><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diagramData" Target="../diagrams/data1.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37.png"/><Relationship Id="rId5" Type="http://schemas.openxmlformats.org/officeDocument/2006/relationships/diagramColors" Target="../diagrams/colors1.xml"/><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diagramQuickStyle" Target="../diagrams/quickStyle1.xml"/><Relationship Id="rId9" Type="http://schemas.openxmlformats.org/officeDocument/2006/relationships/image" Target="../media/image35.png"/><Relationship Id="rId14"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任意多边形 67"/>
          <p:cNvSpPr/>
          <p:nvPr/>
        </p:nvSpPr>
        <p:spPr>
          <a:xfrm>
            <a:off x="0" y="4659317"/>
            <a:ext cx="12192000" cy="1552201"/>
          </a:xfrm>
          <a:custGeom>
            <a:avLst/>
            <a:gdLst>
              <a:gd name="connsiteX0" fmla="*/ 0 w 12192000"/>
              <a:gd name="connsiteY0" fmla="*/ 0 h 2711003"/>
              <a:gd name="connsiteX1" fmla="*/ 12192000 w 12192000"/>
              <a:gd name="connsiteY1" fmla="*/ 0 h 2711003"/>
              <a:gd name="connsiteX2" fmla="*/ 12192000 w 12192000"/>
              <a:gd name="connsiteY2" fmla="*/ 2711003 h 2711003"/>
              <a:gd name="connsiteX3" fmla="*/ 0 w 12192000"/>
              <a:gd name="connsiteY3" fmla="*/ 2711003 h 2711003"/>
            </a:gdLst>
            <a:ahLst/>
            <a:cxnLst>
              <a:cxn ang="0">
                <a:pos x="connsiteX0" y="connsiteY0"/>
              </a:cxn>
              <a:cxn ang="0">
                <a:pos x="connsiteX1" y="connsiteY1"/>
              </a:cxn>
              <a:cxn ang="0">
                <a:pos x="connsiteX2" y="connsiteY2"/>
              </a:cxn>
              <a:cxn ang="0">
                <a:pos x="connsiteX3" y="connsiteY3"/>
              </a:cxn>
            </a:cxnLst>
            <a:rect l="l" t="t" r="r" b="b"/>
            <a:pathLst>
              <a:path w="12192000" h="2711003">
                <a:moveTo>
                  <a:pt x="0" y="0"/>
                </a:moveTo>
                <a:lnTo>
                  <a:pt x="12192000" y="0"/>
                </a:lnTo>
                <a:lnTo>
                  <a:pt x="12192000" y="2711003"/>
                </a:lnTo>
                <a:lnTo>
                  <a:pt x="0" y="2711003"/>
                </a:lnTo>
                <a:close/>
              </a:path>
            </a:pathLst>
          </a:cu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1"/>
          </a:p>
        </p:txBody>
      </p:sp>
      <p:sp>
        <p:nvSpPr>
          <p:cNvPr id="70" name="文本框 69"/>
          <p:cNvSpPr txBox="1"/>
          <p:nvPr/>
        </p:nvSpPr>
        <p:spPr>
          <a:xfrm>
            <a:off x="2510807" y="4683003"/>
            <a:ext cx="7333535" cy="1015663"/>
          </a:xfrm>
          <a:prstGeom prst="rect">
            <a:avLst/>
          </a:prstGeom>
          <a:noFill/>
        </p:spPr>
        <p:txBody>
          <a:bodyPr wrap="square" rtlCol="0">
            <a:spAutoFit/>
          </a:bodyPr>
          <a:lstStyle/>
          <a:p>
            <a:pPr algn="dist"/>
            <a:r>
              <a:rPr lang="zh-CN" altLang="en-US" sz="6000" dirty="0" smtClean="0">
                <a:solidFill>
                  <a:schemeClr val="bg1"/>
                </a:solidFill>
                <a:latin typeface="方正粗宋简体" panose="03000509000000000000" pitchFamily="65" charset="-122"/>
                <a:ea typeface="方正粗宋简体" panose="03000509000000000000" pitchFamily="65" charset="-122"/>
              </a:rPr>
              <a:t>网络信息内容安全</a:t>
            </a:r>
            <a:endParaRPr lang="zh-CN" altLang="en-US" sz="6000" dirty="0">
              <a:solidFill>
                <a:schemeClr val="bg1"/>
              </a:solidFill>
              <a:latin typeface="方正粗宋简体" panose="03000509000000000000" pitchFamily="65" charset="-122"/>
              <a:ea typeface="方正粗宋简体" panose="03000509000000000000" pitchFamily="65" charset="-122"/>
            </a:endParaRPr>
          </a:p>
        </p:txBody>
      </p:sp>
      <p:sp>
        <p:nvSpPr>
          <p:cNvPr id="71" name="文本框 70"/>
          <p:cNvSpPr txBox="1"/>
          <p:nvPr/>
        </p:nvSpPr>
        <p:spPr>
          <a:xfrm>
            <a:off x="2710197" y="5624090"/>
            <a:ext cx="7086167" cy="554126"/>
          </a:xfrm>
          <a:prstGeom prst="rect">
            <a:avLst/>
          </a:prstGeom>
          <a:noFill/>
        </p:spPr>
        <p:txBody>
          <a:bodyPr wrap="square" rtlCol="0">
            <a:spAutoFit/>
          </a:bodyPr>
          <a:lstStyle/>
          <a:p>
            <a:pPr algn="dist"/>
            <a:r>
              <a:rPr lang="zh-CN" altLang="en-US" sz="3001" dirty="0">
                <a:latin typeface="微软雅黑" pitchFamily="34" charset="-122"/>
                <a:ea typeface="微软雅黑" pitchFamily="34" charset="-122"/>
              </a:rPr>
              <a:t>第一</a:t>
            </a:r>
            <a:r>
              <a:rPr lang="zh-CN" altLang="en-US" sz="3001" dirty="0" smtClean="0">
                <a:latin typeface="微软雅黑" pitchFamily="34" charset="-122"/>
                <a:ea typeface="微软雅黑" pitchFamily="34" charset="-122"/>
              </a:rPr>
              <a:t>章 绪论</a:t>
            </a:r>
            <a:endParaRPr lang="zh-CN" altLang="en-US" sz="3001" dirty="0">
              <a:latin typeface="微软雅黑" pitchFamily="34" charset="-122"/>
              <a:ea typeface="微软雅黑" pitchFamily="34" charset="-122"/>
            </a:endParaRPr>
          </a:p>
        </p:txBody>
      </p:sp>
      <p:sp>
        <p:nvSpPr>
          <p:cNvPr id="102" name="文本框 101"/>
          <p:cNvSpPr txBox="1"/>
          <p:nvPr/>
        </p:nvSpPr>
        <p:spPr>
          <a:xfrm>
            <a:off x="3689505" y="6349289"/>
            <a:ext cx="4223463" cy="461665"/>
          </a:xfrm>
          <a:prstGeom prst="rect">
            <a:avLst/>
          </a:prstGeom>
          <a:noFill/>
        </p:spPr>
        <p:txBody>
          <a:bodyPr wrap="square" rtlCol="0">
            <a:spAutoFit/>
          </a:bodyPr>
          <a:lstStyle/>
          <a:p>
            <a:pPr algn="ctr"/>
            <a:r>
              <a:rPr lang="zh-CN" altLang="en-US" sz="2400" dirty="0" smtClean="0">
                <a:solidFill>
                  <a:schemeClr val="bg2">
                    <a:lumMod val="10000"/>
                  </a:schemeClr>
                </a:solidFill>
                <a:latin typeface="黑体" pitchFamily="49" charset="-122"/>
                <a:ea typeface="黑体" pitchFamily="49" charset="-122"/>
              </a:rPr>
              <a:t>西北工业大学   杨黎斌</a:t>
            </a:r>
            <a:endParaRPr lang="zh-CN" altLang="en-US" sz="2400" dirty="0">
              <a:solidFill>
                <a:schemeClr val="bg2">
                  <a:lumMod val="10000"/>
                </a:schemeClr>
              </a:solidFill>
              <a:latin typeface="黑体" pitchFamily="49" charset="-122"/>
              <a:ea typeface="黑体" pitchFamily="49" charset="-122"/>
            </a:endParaRPr>
          </a:p>
        </p:txBody>
      </p:sp>
      <p:grpSp>
        <p:nvGrpSpPr>
          <p:cNvPr id="18" name="组合 17"/>
          <p:cNvGrpSpPr/>
          <p:nvPr/>
        </p:nvGrpSpPr>
        <p:grpSpPr>
          <a:xfrm>
            <a:off x="1921216" y="192860"/>
            <a:ext cx="8579793" cy="3265984"/>
            <a:chOff x="1921216" y="192860"/>
            <a:chExt cx="8579793" cy="3265984"/>
          </a:xfrm>
        </p:grpSpPr>
        <p:grpSp>
          <p:nvGrpSpPr>
            <p:cNvPr id="7188" name="组合 7187"/>
            <p:cNvGrpSpPr/>
            <p:nvPr/>
          </p:nvGrpSpPr>
          <p:grpSpPr>
            <a:xfrm rot="20997101">
              <a:off x="4594305" y="192860"/>
              <a:ext cx="659781" cy="793569"/>
              <a:chOff x="9397113" y="1572484"/>
              <a:chExt cx="739439" cy="900000"/>
            </a:xfrm>
          </p:grpSpPr>
          <p:pic>
            <p:nvPicPr>
              <p:cNvPr id="7168" name="图片 7167"/>
              <p:cNvPicPr>
                <a:picLocks noChangeAspect="1"/>
              </p:cNvPicPr>
              <p:nvPr/>
            </p:nvPicPr>
            <p:blipFill rotWithShape="1">
              <a:blip r:embed="rId3">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25" name="椭圆 2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89" name="组合 7188"/>
            <p:cNvGrpSpPr/>
            <p:nvPr/>
          </p:nvGrpSpPr>
          <p:grpSpPr>
            <a:xfrm rot="2455872">
              <a:off x="9545795" y="1200076"/>
              <a:ext cx="659781" cy="793569"/>
              <a:chOff x="8752405" y="680495"/>
              <a:chExt cx="739439" cy="900000"/>
            </a:xfrm>
          </p:grpSpPr>
          <p:pic>
            <p:nvPicPr>
              <p:cNvPr id="29" name="图片 28"/>
              <p:cNvPicPr>
                <a:picLocks noChangeAspect="1"/>
              </p:cNvPicPr>
              <p:nvPr/>
            </p:nvPicPr>
            <p:blipFill rotWithShape="1">
              <a:blip r:embed="rId4">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26" name="椭圆 25"/>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90" name="组合 7189"/>
            <p:cNvGrpSpPr/>
            <p:nvPr/>
          </p:nvGrpSpPr>
          <p:grpSpPr>
            <a:xfrm rot="20539373">
              <a:off x="3895784" y="1063209"/>
              <a:ext cx="642436" cy="793569"/>
              <a:chOff x="7798300" y="2128176"/>
              <a:chExt cx="720000" cy="900000"/>
            </a:xfrm>
          </p:grpSpPr>
          <p:pic>
            <p:nvPicPr>
              <p:cNvPr id="7175" name="图片 7174"/>
              <p:cNvPicPr>
                <a:picLocks noChangeAspect="1"/>
              </p:cNvPicPr>
              <p:nvPr/>
            </p:nvPicPr>
            <p:blipFill rotWithShape="1">
              <a:blip r:embed="rId5">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34" name="椭圆 33"/>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91" name="组合 7190"/>
            <p:cNvGrpSpPr/>
            <p:nvPr/>
          </p:nvGrpSpPr>
          <p:grpSpPr>
            <a:xfrm rot="622440">
              <a:off x="6993372" y="431407"/>
              <a:ext cx="643355" cy="793569"/>
              <a:chOff x="5457544" y="2382484"/>
              <a:chExt cx="721030" cy="900000"/>
            </a:xfrm>
          </p:grpSpPr>
          <p:pic>
            <p:nvPicPr>
              <p:cNvPr id="7171" name="图片 717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37" name="椭圆 36"/>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rot="20351331">
              <a:off x="2777184" y="624184"/>
              <a:ext cx="642436" cy="793569"/>
              <a:chOff x="3277182" y="773323"/>
              <a:chExt cx="720000" cy="900000"/>
            </a:xfrm>
          </p:grpSpPr>
          <p:sp>
            <p:nvSpPr>
              <p:cNvPr id="45" name="椭圆 44"/>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7173" name="组合 7172"/>
            <p:cNvGrpSpPr/>
            <p:nvPr/>
          </p:nvGrpSpPr>
          <p:grpSpPr>
            <a:xfrm rot="1912890">
              <a:off x="8324851" y="1445561"/>
              <a:ext cx="648427" cy="793569"/>
              <a:chOff x="5384758" y="1250900"/>
              <a:chExt cx="726714" cy="900000"/>
            </a:xfrm>
          </p:grpSpPr>
          <p:sp>
            <p:nvSpPr>
              <p:cNvPr id="36" name="椭圆 35"/>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7176" name="组合 7175"/>
            <p:cNvGrpSpPr/>
            <p:nvPr/>
          </p:nvGrpSpPr>
          <p:grpSpPr>
            <a:xfrm rot="1354213">
              <a:off x="7257146" y="1255327"/>
              <a:ext cx="642436" cy="793569"/>
              <a:chOff x="3639753" y="2488176"/>
              <a:chExt cx="720000" cy="900000"/>
            </a:xfrm>
          </p:grpSpPr>
          <p:sp>
            <p:nvSpPr>
              <p:cNvPr id="46" name="椭圆 45"/>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7172" name="组合 7171"/>
            <p:cNvGrpSpPr/>
            <p:nvPr/>
          </p:nvGrpSpPr>
          <p:grpSpPr>
            <a:xfrm rot="19874646">
              <a:off x="3299688" y="1751721"/>
              <a:ext cx="647730" cy="793569"/>
              <a:chOff x="4707387" y="271511"/>
              <a:chExt cx="725933" cy="900000"/>
            </a:xfrm>
          </p:grpSpPr>
          <p:sp>
            <p:nvSpPr>
              <p:cNvPr id="24" name="椭圆 23"/>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7174" name="组合 7173"/>
            <p:cNvGrpSpPr/>
            <p:nvPr/>
          </p:nvGrpSpPr>
          <p:grpSpPr>
            <a:xfrm rot="19414460">
              <a:off x="2170159" y="2542950"/>
              <a:ext cx="647456" cy="793569"/>
              <a:chOff x="4355614" y="1671769"/>
              <a:chExt cx="725626" cy="900000"/>
            </a:xfrm>
          </p:grpSpPr>
          <p:sp>
            <p:nvSpPr>
              <p:cNvPr id="41" name="椭圆 40"/>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0" name="图片 71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7182" name="组合 7181"/>
            <p:cNvGrpSpPr/>
            <p:nvPr/>
          </p:nvGrpSpPr>
          <p:grpSpPr>
            <a:xfrm rot="3261331">
              <a:off x="8917619" y="2218585"/>
              <a:ext cx="645495" cy="803045"/>
              <a:chOff x="6534782" y="2204846"/>
              <a:chExt cx="732066" cy="900000"/>
            </a:xfrm>
          </p:grpSpPr>
          <p:sp>
            <p:nvSpPr>
              <p:cNvPr id="35" name="椭圆 34"/>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7" name="图片 717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7184" name="组合 7183"/>
            <p:cNvGrpSpPr/>
            <p:nvPr/>
          </p:nvGrpSpPr>
          <p:grpSpPr>
            <a:xfrm rot="1881527">
              <a:off x="8519801" y="497692"/>
              <a:ext cx="646830" cy="793569"/>
              <a:chOff x="5993772" y="258109"/>
              <a:chExt cx="724925" cy="900000"/>
            </a:xfrm>
          </p:grpSpPr>
          <p:sp>
            <p:nvSpPr>
              <p:cNvPr id="33" name="椭圆 32"/>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9" name="图片 717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7186" name="组合 7185"/>
            <p:cNvGrpSpPr/>
            <p:nvPr/>
          </p:nvGrpSpPr>
          <p:grpSpPr>
            <a:xfrm rot="3066563">
              <a:off x="9781605" y="2529217"/>
              <a:ext cx="635764" cy="803045"/>
              <a:chOff x="8806213" y="2910111"/>
              <a:chExt cx="721030" cy="900000"/>
            </a:xfrm>
          </p:grpSpPr>
          <p:sp>
            <p:nvSpPr>
              <p:cNvPr id="2" name="椭圆 1"/>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80" name="图片 717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7183" name="组合 7182"/>
            <p:cNvGrpSpPr/>
            <p:nvPr/>
          </p:nvGrpSpPr>
          <p:grpSpPr>
            <a:xfrm rot="20849518">
              <a:off x="4617491" y="1468461"/>
              <a:ext cx="644890" cy="793569"/>
              <a:chOff x="7330781" y="818297"/>
              <a:chExt cx="722751" cy="900000"/>
            </a:xfrm>
          </p:grpSpPr>
          <p:sp>
            <p:nvSpPr>
              <p:cNvPr id="27" name="椭圆 26"/>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81" name="图片 718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7185" name="组合 7184"/>
            <p:cNvGrpSpPr/>
            <p:nvPr/>
          </p:nvGrpSpPr>
          <p:grpSpPr>
            <a:xfrm rot="19756194">
              <a:off x="1921216" y="1486339"/>
              <a:ext cx="653202" cy="793569"/>
              <a:chOff x="2213446" y="1768419"/>
              <a:chExt cx="732066" cy="900000"/>
            </a:xfrm>
          </p:grpSpPr>
          <p:pic>
            <p:nvPicPr>
              <p:cNvPr id="7178" name="图片 717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66" name="椭圆 65"/>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193" name="直接连接符 7192"/>
            <p:cNvCxnSpPr>
              <a:stCxn id="24" idx="4"/>
            </p:cNvCxnSpPr>
            <p:nvPr/>
          </p:nvCxnSpPr>
          <p:spPr>
            <a:xfrm>
              <a:off x="3816758" y="2495084"/>
              <a:ext cx="2279243" cy="952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66" idx="4"/>
            </p:cNvCxnSpPr>
            <p:nvPr/>
          </p:nvCxnSpPr>
          <p:spPr>
            <a:xfrm>
              <a:off x="2455199" y="2221442"/>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5" idx="4"/>
            </p:cNvCxnSpPr>
            <p:nvPr/>
          </p:nvCxnSpPr>
          <p:spPr>
            <a:xfrm>
              <a:off x="3239375" y="1391865"/>
              <a:ext cx="2856626" cy="2055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34" idx="4"/>
            </p:cNvCxnSpPr>
            <p:nvPr/>
          </p:nvCxnSpPr>
          <p:spPr>
            <a:xfrm>
              <a:off x="4337487" y="1838043"/>
              <a:ext cx="1758514" cy="1609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25" idx="4"/>
            </p:cNvCxnSpPr>
            <p:nvPr/>
          </p:nvCxnSpPr>
          <p:spPr>
            <a:xfrm>
              <a:off x="4984886" y="981856"/>
              <a:ext cx="1111115" cy="2465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41" idx="4"/>
            </p:cNvCxnSpPr>
            <p:nvPr/>
          </p:nvCxnSpPr>
          <p:spPr>
            <a:xfrm>
              <a:off x="2727469" y="3260488"/>
              <a:ext cx="3368532" cy="186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27" idx="4"/>
            </p:cNvCxnSpPr>
            <p:nvPr/>
          </p:nvCxnSpPr>
          <p:spPr>
            <a:xfrm>
              <a:off x="5024672" y="2252878"/>
              <a:ext cx="1071329" cy="1194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7" idx="4"/>
            </p:cNvCxnSpPr>
            <p:nvPr/>
          </p:nvCxnSpPr>
          <p:spPr>
            <a:xfrm flipH="1">
              <a:off x="6096001" y="1218407"/>
              <a:ext cx="1147147" cy="2229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46" idx="4"/>
            </p:cNvCxnSpPr>
            <p:nvPr/>
          </p:nvCxnSpPr>
          <p:spPr>
            <a:xfrm flipH="1">
              <a:off x="6096001" y="2018506"/>
              <a:ext cx="1330071" cy="1428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33" idx="4"/>
            </p:cNvCxnSpPr>
            <p:nvPr/>
          </p:nvCxnSpPr>
          <p:spPr>
            <a:xfrm flipH="1">
              <a:off x="6096001" y="1232158"/>
              <a:ext cx="2538854" cy="2215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36" idx="4"/>
            </p:cNvCxnSpPr>
            <p:nvPr/>
          </p:nvCxnSpPr>
          <p:spPr>
            <a:xfrm flipH="1">
              <a:off x="6096001" y="2177690"/>
              <a:ext cx="2340953" cy="1269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26" idx="4"/>
            </p:cNvCxnSpPr>
            <p:nvPr/>
          </p:nvCxnSpPr>
          <p:spPr>
            <a:xfrm flipH="1">
              <a:off x="6096001" y="1890948"/>
              <a:ext cx="3513178" cy="1556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2" idx="4"/>
            </p:cNvCxnSpPr>
            <p:nvPr/>
          </p:nvCxnSpPr>
          <p:spPr>
            <a:xfrm flipH="1">
              <a:off x="6096001" y="3183183"/>
              <a:ext cx="3691248" cy="26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35" idx="4"/>
            </p:cNvCxnSpPr>
            <p:nvPr/>
          </p:nvCxnSpPr>
          <p:spPr>
            <a:xfrm flipH="1">
              <a:off x="6096001" y="2849773"/>
              <a:ext cx="2814969" cy="597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6096001" y="2024541"/>
              <a:ext cx="414" cy="142289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2" name="图片 7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619415" y="1218407"/>
            <a:ext cx="954000" cy="954000"/>
          </a:xfrm>
          <a:prstGeom prst="rect">
            <a:avLst/>
          </a:prstGeom>
        </p:spPr>
      </p:pic>
      <p:pic>
        <p:nvPicPr>
          <p:cNvPr id="74" name="Picture 5" descr="“大数据时代 安全”的图片搜索结果"/>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215611" y="3431136"/>
            <a:ext cx="1776150" cy="10551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2599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5109091" cy="1077218"/>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t>研究信息内容安全</a:t>
            </a:r>
            <a:r>
              <a:rPr lang="zh-CN" altLang="en-US" dirty="0" smtClean="0"/>
              <a:t>问题的过</a:t>
            </a:r>
            <a:endParaRPr lang="en-US" altLang="zh-CN" dirty="0" smtClean="0"/>
          </a:p>
          <a:p>
            <a:r>
              <a:rPr lang="zh-CN" altLang="en-US" dirty="0" smtClean="0"/>
              <a:t> “三分类”</a:t>
            </a:r>
            <a:r>
              <a:rPr lang="zh-CN" altLang="en-US" dirty="0"/>
              <a:t>过程</a:t>
            </a:r>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11665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dirty="0">
              <a:solidFill>
                <a:schemeClr val="bg1"/>
              </a:solidFill>
              <a:latin typeface="微软雅黑" pitchFamily="34" charset="-122"/>
              <a:ea typeface="微软雅黑" pitchFamily="34" charset="-122"/>
            </a:endParaRPr>
          </a:p>
        </p:txBody>
      </p:sp>
      <p:sp>
        <p:nvSpPr>
          <p:cNvPr id="81" name="文本框 12"/>
          <p:cNvSpPr txBox="1"/>
          <p:nvPr/>
        </p:nvSpPr>
        <p:spPr>
          <a:xfrm>
            <a:off x="1522603" y="2484164"/>
            <a:ext cx="3277397" cy="630942"/>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400" dirty="0" smtClean="0"/>
              <a:t>句法分析</a:t>
            </a:r>
            <a:r>
              <a:rPr lang="zh-CN" altLang="en-US" sz="1400" dirty="0"/>
              <a:t>：判断“信息是否为可读语句”，又称为语句分类</a:t>
            </a:r>
          </a:p>
        </p:txBody>
      </p:sp>
      <p:sp>
        <p:nvSpPr>
          <p:cNvPr id="83" name="文本框 14"/>
          <p:cNvSpPr txBox="1"/>
          <p:nvPr/>
        </p:nvSpPr>
        <p:spPr>
          <a:xfrm>
            <a:off x="1530369" y="3196620"/>
            <a:ext cx="3348086" cy="6063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400" dirty="0"/>
              <a:t>主题分类：判断“由可读语句表达的信息是否属于所关注的安全领域”</a:t>
            </a:r>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网络信息内容研究方法</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3883285"/>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709622" y="3837825"/>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403447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dirty="0">
              <a:solidFill>
                <a:schemeClr val="bg1"/>
              </a:solidFill>
              <a:latin typeface="微软雅黑" pitchFamily="34" charset="-122"/>
              <a:ea typeface="微软雅黑" pitchFamily="34" charset="-122"/>
            </a:endParaRPr>
          </a:p>
        </p:txBody>
      </p:sp>
      <p:sp>
        <p:nvSpPr>
          <p:cNvPr id="165" name="文本框 14"/>
          <p:cNvSpPr txBox="1"/>
          <p:nvPr/>
        </p:nvSpPr>
        <p:spPr>
          <a:xfrm>
            <a:off x="1538504" y="3917789"/>
            <a:ext cx="3348086" cy="6063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zh-CN" sz="1400" dirty="0"/>
              <a:t>倾向分类：判断“落入某领域的信息是否符合所定义的安全准则”</a:t>
            </a:r>
            <a:endParaRPr lang="zh-CN" altLang="en-US" sz="1400" dirty="0"/>
          </a:p>
        </p:txBody>
      </p:sp>
      <p:cxnSp>
        <p:nvCxnSpPr>
          <p:cNvPr id="166" name="直接连接符 165"/>
          <p:cNvCxnSpPr/>
          <p:nvPr/>
        </p:nvCxnSpPr>
        <p:spPr>
          <a:xfrm>
            <a:off x="691601" y="4604454"/>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p:cNvGraphicFramePr>
          <p:nvPr>
            <p:extLst>
              <p:ext uri="{D42A27DB-BD31-4B8C-83A1-F6EECF244321}">
                <p14:modId xmlns:p14="http://schemas.microsoft.com/office/powerpoint/2010/main" val="3006858758"/>
              </p:ext>
            </p:extLst>
          </p:nvPr>
        </p:nvGraphicFramePr>
        <p:xfrm>
          <a:off x="6474690" y="2082304"/>
          <a:ext cx="4544291" cy="2060187"/>
        </p:xfrm>
        <a:graphic>
          <a:graphicData uri="http://schemas.openxmlformats.org/presentationml/2006/ole">
            <mc:AlternateContent xmlns:mc="http://schemas.openxmlformats.org/markup-compatibility/2006">
              <mc:Choice xmlns:v="urn:schemas-microsoft-com:vml" Requires="v">
                <p:oleObj spid="_x0000_s14369" name="Visio" r:id="rId18" imgW="3814709" imgH="1535760" progId="Visio.Drawing.11">
                  <p:embed/>
                </p:oleObj>
              </mc:Choice>
              <mc:Fallback>
                <p:oleObj name="Visio" r:id="rId18" imgW="3814709" imgH="1535760" progId="Visio.Drawing.11">
                  <p:embed/>
                  <p:pic>
                    <p:nvPicPr>
                      <p:cNvPr id="0" name="Object 6"/>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74690" y="2082304"/>
                        <a:ext cx="4544291" cy="2060187"/>
                      </a:xfrm>
                      <a:prstGeom prst="rect">
                        <a:avLst/>
                      </a:prstGeom>
                      <a:noFill/>
                    </p:spPr>
                  </p:pic>
                </p:oleObj>
              </mc:Fallback>
            </mc:AlternateContent>
          </a:graphicData>
        </a:graphic>
      </p:graphicFrame>
      <p:sp>
        <p:nvSpPr>
          <p:cNvPr id="11" name="矩形 10"/>
          <p:cNvSpPr/>
          <p:nvPr/>
        </p:nvSpPr>
        <p:spPr>
          <a:xfrm>
            <a:off x="7198601" y="4339443"/>
            <a:ext cx="3185487" cy="369332"/>
          </a:xfrm>
          <a:prstGeom prst="rect">
            <a:avLst/>
          </a:prstGeom>
        </p:spPr>
        <p:txBody>
          <a:bodyPr wrap="none">
            <a:spAutoFit/>
          </a:bodyPr>
          <a:lstStyle/>
          <a:p>
            <a:r>
              <a:rPr lang="zh-CN" altLang="zh-CN" dirty="0"/>
              <a:t>信息内容安全“三分类”模型</a:t>
            </a:r>
            <a:endParaRPr lang="zh-CN" altLang="en-US" dirty="0"/>
          </a:p>
        </p:txBody>
      </p:sp>
    </p:spTree>
    <p:extLst>
      <p:ext uri="{BB962C8B-B14F-4D97-AF65-F5344CB8AC3E}">
        <p14:creationId xmlns:p14="http://schemas.microsoft.com/office/powerpoint/2010/main" val="36610073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5109091" cy="1077218"/>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t>研究信息内容安全</a:t>
            </a:r>
            <a:r>
              <a:rPr lang="zh-CN" altLang="en-US" dirty="0" smtClean="0"/>
              <a:t>问题的过</a:t>
            </a:r>
            <a:endParaRPr lang="en-US" altLang="zh-CN" dirty="0" smtClean="0"/>
          </a:p>
          <a:p>
            <a:r>
              <a:rPr lang="zh-CN" altLang="en-US" dirty="0" smtClean="0"/>
              <a:t> “三分类”</a:t>
            </a:r>
            <a:r>
              <a:rPr lang="zh-CN" altLang="en-US" dirty="0"/>
              <a:t>过程</a:t>
            </a:r>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11665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dirty="0">
              <a:solidFill>
                <a:schemeClr val="bg1"/>
              </a:solidFill>
              <a:latin typeface="微软雅黑" pitchFamily="34" charset="-122"/>
              <a:ea typeface="微软雅黑" pitchFamily="34" charset="-122"/>
            </a:endParaRPr>
          </a:p>
        </p:txBody>
      </p:sp>
      <p:sp>
        <p:nvSpPr>
          <p:cNvPr id="81" name="文本框 12"/>
          <p:cNvSpPr txBox="1"/>
          <p:nvPr/>
        </p:nvSpPr>
        <p:spPr>
          <a:xfrm>
            <a:off x="1522603" y="2484164"/>
            <a:ext cx="3277397" cy="6063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400" dirty="0"/>
              <a:t>网络信息内容安全旨在分析识别信息内容是否合法</a:t>
            </a:r>
          </a:p>
        </p:txBody>
      </p:sp>
      <p:sp>
        <p:nvSpPr>
          <p:cNvPr id="83" name="文本框 14"/>
          <p:cNvSpPr txBox="1"/>
          <p:nvPr/>
        </p:nvSpPr>
        <p:spPr>
          <a:xfrm>
            <a:off x="1530369" y="3196620"/>
            <a:ext cx="3348086" cy="630942"/>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400" dirty="0"/>
              <a:t>网络信息内容安全的重点是网络数据的获取</a:t>
            </a:r>
            <a:r>
              <a:rPr lang="zh-CN" altLang="en-US" sz="1400" dirty="0" smtClean="0"/>
              <a:t>、预处理</a:t>
            </a:r>
            <a:r>
              <a:rPr lang="zh-CN" altLang="en-US" sz="1400" dirty="0"/>
              <a:t>与过滤</a:t>
            </a:r>
            <a:r>
              <a:rPr lang="zh-CN" altLang="en-US" sz="1400" dirty="0" smtClean="0"/>
              <a:t>以及分析</a:t>
            </a:r>
            <a:r>
              <a:rPr lang="zh-CN" altLang="en-US" sz="1400" dirty="0"/>
              <a:t>与管控</a:t>
            </a:r>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学科</a:t>
            </a:r>
            <a:r>
              <a:rPr lang="zh-CN" altLang="en-US" dirty="0"/>
              <a:t>专业规范区别</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3883285"/>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709622" y="3837825"/>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403447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dirty="0">
              <a:solidFill>
                <a:schemeClr val="bg1"/>
              </a:solidFill>
              <a:latin typeface="微软雅黑" pitchFamily="34" charset="-122"/>
              <a:ea typeface="微软雅黑" pitchFamily="34" charset="-122"/>
            </a:endParaRPr>
          </a:p>
        </p:txBody>
      </p:sp>
      <p:sp>
        <p:nvSpPr>
          <p:cNvPr id="165" name="文本框 14"/>
          <p:cNvSpPr txBox="1"/>
          <p:nvPr/>
        </p:nvSpPr>
        <p:spPr>
          <a:xfrm>
            <a:off x="1538504" y="3917789"/>
            <a:ext cx="3348086" cy="6063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zh-CN" sz="1400" dirty="0"/>
              <a:t>倾向分类：判断“落入某领域的信息是否符合所定义的安全准则”</a:t>
            </a:r>
            <a:endParaRPr lang="zh-CN" altLang="en-US" sz="1400" dirty="0"/>
          </a:p>
        </p:txBody>
      </p:sp>
      <p:cxnSp>
        <p:nvCxnSpPr>
          <p:cNvPr id="166" name="直接连接符 165"/>
          <p:cNvCxnSpPr/>
          <p:nvPr/>
        </p:nvCxnSpPr>
        <p:spPr>
          <a:xfrm>
            <a:off x="691601" y="4604454"/>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p:cNvGraphicFramePr>
          <p:nvPr>
            <p:extLst>
              <p:ext uri="{D42A27DB-BD31-4B8C-83A1-F6EECF244321}">
                <p14:modId xmlns:p14="http://schemas.microsoft.com/office/powerpoint/2010/main" val="3818335"/>
              </p:ext>
            </p:extLst>
          </p:nvPr>
        </p:nvGraphicFramePr>
        <p:xfrm>
          <a:off x="6230256" y="1285748"/>
          <a:ext cx="4902200" cy="3111500"/>
        </p:xfrm>
        <a:graphic>
          <a:graphicData uri="http://schemas.openxmlformats.org/presentationml/2006/ole">
            <mc:AlternateContent xmlns:mc="http://schemas.openxmlformats.org/markup-compatibility/2006">
              <mc:Choice xmlns:v="urn:schemas-microsoft-com:vml" Requires="v">
                <p:oleObj spid="_x0000_s16412" name="Visio" r:id="rId18" imgW="4894593" imgH="3094632" progId="Visio.Drawing.11">
                  <p:embed/>
                </p:oleObj>
              </mc:Choice>
              <mc:Fallback>
                <p:oleObj name="Visio" r:id="rId18" imgW="4894593" imgH="3094632" progId="Visio.Drawing.11">
                  <p:embed/>
                  <p:pic>
                    <p:nvPicPr>
                      <p:cNvPr id="0" name="Object 1"/>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230256" y="1285748"/>
                        <a:ext cx="4902200" cy="311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矩形 4"/>
          <p:cNvSpPr/>
          <p:nvPr/>
        </p:nvSpPr>
        <p:spPr>
          <a:xfrm>
            <a:off x="7344435" y="4524947"/>
            <a:ext cx="2954655" cy="369332"/>
          </a:xfrm>
          <a:prstGeom prst="rect">
            <a:avLst/>
          </a:prstGeom>
        </p:spPr>
        <p:txBody>
          <a:bodyPr wrap="none">
            <a:spAutoFit/>
          </a:bodyPr>
          <a:lstStyle/>
          <a:p>
            <a:r>
              <a:rPr lang="zh-CN" altLang="zh-CN" dirty="0"/>
              <a:t>信息安全基础知识领域结构</a:t>
            </a:r>
            <a:endParaRPr lang="zh-CN" altLang="en-US" dirty="0"/>
          </a:p>
        </p:txBody>
      </p:sp>
    </p:spTree>
    <p:extLst>
      <p:ext uri="{BB962C8B-B14F-4D97-AF65-F5344CB8AC3E}">
        <p14:creationId xmlns:p14="http://schemas.microsoft.com/office/powerpoint/2010/main" val="164796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706759" y="331131"/>
            <a:ext cx="7366119"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主流网络信息内容安全产品简介</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2343878642"/>
              </p:ext>
            </p:extLst>
          </p:nvPr>
        </p:nvGraphicFramePr>
        <p:xfrm>
          <a:off x="1854988" y="1435899"/>
          <a:ext cx="8720647" cy="4992614"/>
        </p:xfrm>
        <a:graphic>
          <a:graphicData uri="http://schemas.openxmlformats.org/drawingml/2006/table">
            <a:tbl>
              <a:tblPr firstRow="1" firstCol="1" bandRow="1">
                <a:tableStyleId>{5C22544A-7EE6-4342-B048-85BDC9FD1C3A}</a:tableStyleId>
              </a:tblPr>
              <a:tblGrid>
                <a:gridCol w="981354"/>
                <a:gridCol w="1015123"/>
                <a:gridCol w="1305744"/>
                <a:gridCol w="5418426"/>
              </a:tblGrid>
              <a:tr h="184911">
                <a:tc>
                  <a:txBody>
                    <a:bodyPr/>
                    <a:lstStyle/>
                    <a:p>
                      <a:pPr algn="ctr">
                        <a:spcBef>
                          <a:spcPts val="600"/>
                        </a:spcBef>
                        <a:spcAft>
                          <a:spcPts val="0"/>
                        </a:spcAft>
                      </a:pPr>
                      <a:r>
                        <a:rPr lang="zh-CN" sz="1000" kern="0" dirty="0">
                          <a:effectLst/>
                        </a:rPr>
                        <a:t>国别</a:t>
                      </a:r>
                      <a:endParaRPr lang="zh-CN" sz="1050" kern="100" dirty="0">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000" kern="0">
                          <a:effectLst/>
                        </a:rPr>
                        <a:t>单位</a:t>
                      </a:r>
                      <a:endParaRPr lang="zh-CN" sz="1050" kern="100">
                        <a:effectLst/>
                        <a:latin typeface="Calibri"/>
                        <a:ea typeface="宋体"/>
                        <a:cs typeface="Times New Roman"/>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000" kern="0">
                          <a:effectLst/>
                        </a:rPr>
                        <a:t>项目名称</a:t>
                      </a:r>
                      <a:endParaRPr lang="zh-CN" sz="1050" kern="100">
                        <a:effectLst/>
                        <a:latin typeface="Calibri"/>
                        <a:ea typeface="宋体"/>
                        <a:cs typeface="Times New Roman"/>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000" kern="0">
                          <a:effectLst/>
                        </a:rPr>
                        <a:t>简介</a:t>
                      </a:r>
                      <a:endParaRPr lang="zh-CN" sz="1050" kern="10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739647">
                <a:tc>
                  <a:txBody>
                    <a:bodyPr/>
                    <a:lstStyle/>
                    <a:p>
                      <a:pPr algn="ctr">
                        <a:spcBef>
                          <a:spcPts val="600"/>
                        </a:spcBef>
                        <a:spcAft>
                          <a:spcPts val="0"/>
                        </a:spcAft>
                      </a:pPr>
                      <a:r>
                        <a:rPr lang="zh-CN" sz="1000" kern="0">
                          <a:effectLst/>
                        </a:rPr>
                        <a:t>美国</a:t>
                      </a:r>
                      <a:endParaRPr lang="zh-CN" sz="105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000" kern="0" dirty="0">
                          <a:effectLst/>
                        </a:rPr>
                        <a:t>FBI</a:t>
                      </a:r>
                      <a:endParaRPr lang="zh-CN" sz="1050" kern="100" dirty="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000" kern="0" dirty="0">
                          <a:effectLst/>
                        </a:rPr>
                        <a:t>Carnivore</a:t>
                      </a:r>
                      <a:endParaRPr lang="zh-CN" sz="1050" kern="100" dirty="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zh-CN" sz="1000" kern="0">
                          <a:effectLst/>
                        </a:rPr>
                        <a:t>网络信息嗅探软件与相关软件配合，可实现信息还原和内容分析，主要用于监测互联网中的恐怖活动、儿童色情、间谍活动、信息战和网络欺诈行为等。运行于微软</a:t>
                      </a:r>
                      <a:r>
                        <a:rPr lang="en-US" sz="1000" kern="0">
                          <a:effectLst/>
                        </a:rPr>
                        <a:t>Windows</a:t>
                      </a:r>
                      <a:r>
                        <a:rPr lang="zh-CN" sz="1000" kern="0">
                          <a:effectLst/>
                        </a:rPr>
                        <a:t>平台，</a:t>
                      </a:r>
                      <a:r>
                        <a:rPr lang="en-US" sz="1000" kern="0">
                          <a:effectLst/>
                        </a:rPr>
                        <a:t>2005</a:t>
                      </a:r>
                      <a:r>
                        <a:rPr lang="zh-CN" sz="1000" kern="0">
                          <a:effectLst/>
                        </a:rPr>
                        <a:t>年</a:t>
                      </a:r>
                      <a:r>
                        <a:rPr lang="en-US" sz="1000" kern="0">
                          <a:effectLst/>
                        </a:rPr>
                        <a:t>1</a:t>
                      </a:r>
                      <a:r>
                        <a:rPr lang="zh-CN" sz="1000" kern="0">
                          <a:effectLst/>
                        </a:rPr>
                        <a:t>月以后停止</a:t>
                      </a:r>
                      <a:endParaRPr lang="zh-CN" sz="1050" kern="10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tr>
              <a:tr h="369823">
                <a:tc>
                  <a:txBody>
                    <a:bodyPr/>
                    <a:lstStyle/>
                    <a:p>
                      <a:pPr algn="ctr">
                        <a:spcBef>
                          <a:spcPts val="600"/>
                        </a:spcBef>
                        <a:spcAft>
                          <a:spcPts val="0"/>
                        </a:spcAft>
                      </a:pPr>
                      <a:r>
                        <a:rPr lang="zh-CN" sz="1000" kern="0">
                          <a:effectLst/>
                        </a:rPr>
                        <a:t>美国</a:t>
                      </a:r>
                      <a:endParaRPr lang="zh-CN" sz="105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000" kern="0">
                          <a:effectLst/>
                        </a:rPr>
                        <a:t>FBI</a:t>
                      </a:r>
                      <a:endParaRPr lang="zh-CN" sz="105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000" kern="0">
                          <a:effectLst/>
                        </a:rPr>
                        <a:t>StrikeBack</a:t>
                      </a:r>
                      <a:endParaRPr lang="zh-CN" sz="105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zh-CN" sz="1000" kern="0" dirty="0">
                          <a:effectLst/>
                        </a:rPr>
                        <a:t>与联邦教育部合作，用于查询可疑学生信息，每年有数百名学生信息被查询，</a:t>
                      </a:r>
                      <a:r>
                        <a:rPr lang="en-US" sz="1000" kern="0" dirty="0">
                          <a:effectLst/>
                        </a:rPr>
                        <a:t>5</a:t>
                      </a:r>
                      <a:r>
                        <a:rPr lang="zh-CN" sz="1000" kern="0" dirty="0">
                          <a:effectLst/>
                        </a:rPr>
                        <a:t>年期计划，已结束</a:t>
                      </a:r>
                      <a:endParaRPr lang="zh-CN" sz="105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tr>
              <a:tr h="1109470">
                <a:tc>
                  <a:txBody>
                    <a:bodyPr/>
                    <a:lstStyle/>
                    <a:p>
                      <a:pPr algn="ctr">
                        <a:spcBef>
                          <a:spcPts val="600"/>
                        </a:spcBef>
                        <a:spcAft>
                          <a:spcPts val="0"/>
                        </a:spcAft>
                      </a:pPr>
                      <a:r>
                        <a:rPr lang="zh-CN" sz="1000" kern="0">
                          <a:effectLst/>
                        </a:rPr>
                        <a:t>多国</a:t>
                      </a:r>
                      <a:endParaRPr lang="zh-CN" sz="105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000" kern="0">
                          <a:effectLst/>
                        </a:rPr>
                        <a:t>UKUSA</a:t>
                      </a:r>
                      <a:endParaRPr lang="zh-CN" sz="105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000" kern="0">
                          <a:effectLst/>
                        </a:rPr>
                        <a:t>ECHELON</a:t>
                      </a:r>
                      <a:endParaRPr lang="zh-CN" sz="105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zh-CN" sz="1000" kern="0" dirty="0">
                          <a:effectLst/>
                        </a:rPr>
                        <a:t>以美英为主导，由多个英语国家参与。它是世界上最大的网络通信数据监听与分析系统。监听世界范围内的无线电波、卫星通信、电话、传真、电子邮件等信息后，应用计算机技术进行自动分析。每天截获的信息量约</a:t>
                      </a:r>
                      <a:r>
                        <a:rPr lang="en-US" sz="1000" kern="0" dirty="0">
                          <a:effectLst/>
                        </a:rPr>
                        <a:t>30</a:t>
                      </a:r>
                      <a:r>
                        <a:rPr lang="zh-CN" sz="1000" kern="0" dirty="0">
                          <a:effectLst/>
                        </a:rPr>
                        <a:t>亿条。最初，</a:t>
                      </a:r>
                      <a:r>
                        <a:rPr lang="en-US" sz="1000" kern="0" dirty="0">
                          <a:effectLst/>
                        </a:rPr>
                        <a:t>ECHELON</a:t>
                      </a:r>
                      <a:r>
                        <a:rPr lang="zh-CN" sz="1000" kern="0" dirty="0">
                          <a:effectLst/>
                        </a:rPr>
                        <a:t>用于监控苏联和东欧的军事与外交活动。现在，其重点监听恐怖活动和毒品交易的相关信息</a:t>
                      </a:r>
                      <a:endParaRPr lang="zh-CN" sz="105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tr>
              <a:tr h="369823">
                <a:tc>
                  <a:txBody>
                    <a:bodyPr/>
                    <a:lstStyle/>
                    <a:p>
                      <a:pPr algn="ctr">
                        <a:spcBef>
                          <a:spcPts val="600"/>
                        </a:spcBef>
                        <a:spcAft>
                          <a:spcPts val="0"/>
                        </a:spcAft>
                      </a:pPr>
                      <a:r>
                        <a:rPr lang="zh-CN" sz="1000" kern="0">
                          <a:effectLst/>
                        </a:rPr>
                        <a:t>美国</a:t>
                      </a:r>
                      <a:endParaRPr lang="zh-CN" sz="105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000" kern="0">
                          <a:effectLst/>
                        </a:rPr>
                        <a:t> </a:t>
                      </a:r>
                      <a:endParaRPr lang="zh-CN" sz="105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000" kern="0">
                          <a:effectLst/>
                        </a:rPr>
                        <a:t>RIP</a:t>
                      </a:r>
                      <a:endParaRPr lang="zh-CN" sz="1050" kern="100">
                        <a:effectLst/>
                        <a:latin typeface="Calibri"/>
                        <a:ea typeface="宋体"/>
                        <a:cs typeface="Times New Roman"/>
                      </a:endParaRPr>
                    </a:p>
                  </a:txBody>
                  <a:tcPr marL="68580" marR="68580" marT="0" marB="0" anchor="ctr"/>
                </a:tc>
                <a:tc>
                  <a:txBody>
                    <a:bodyPr/>
                    <a:lstStyle/>
                    <a:p>
                      <a:pPr indent="133350" algn="just">
                        <a:spcBef>
                          <a:spcPts val="600"/>
                        </a:spcBef>
                        <a:spcAft>
                          <a:spcPts val="0"/>
                        </a:spcAft>
                      </a:pPr>
                      <a:r>
                        <a:rPr lang="zh-CN" sz="1000" kern="0" dirty="0">
                          <a:effectLst/>
                        </a:rPr>
                        <a:t>关于通信监听方面法律，是于</a:t>
                      </a:r>
                      <a:r>
                        <a:rPr lang="en-US" sz="1000" kern="0" dirty="0">
                          <a:effectLst/>
                        </a:rPr>
                        <a:t>2000</a:t>
                      </a:r>
                      <a:r>
                        <a:rPr lang="zh-CN" sz="1000" kern="0" dirty="0">
                          <a:effectLst/>
                        </a:rPr>
                        <a:t>年通过的。其该国政府被授权监控所有电子邮件通信，包括加密通信</a:t>
                      </a:r>
                      <a:endParaRPr lang="zh-CN" sz="105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tr>
              <a:tr h="739647">
                <a:tc>
                  <a:txBody>
                    <a:bodyPr/>
                    <a:lstStyle/>
                    <a:p>
                      <a:pPr algn="ctr">
                        <a:spcBef>
                          <a:spcPts val="600"/>
                        </a:spcBef>
                        <a:spcAft>
                          <a:spcPts val="0"/>
                        </a:spcAft>
                      </a:pPr>
                      <a:r>
                        <a:rPr lang="zh-CN" sz="1000" kern="0">
                          <a:effectLst/>
                        </a:rPr>
                        <a:t>美国</a:t>
                      </a:r>
                      <a:endParaRPr lang="zh-CN" sz="105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000" kern="0">
                          <a:effectLst/>
                        </a:rPr>
                        <a:t>CIA</a:t>
                      </a:r>
                      <a:endParaRPr lang="zh-CN" sz="105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000" kern="0">
                          <a:effectLst/>
                        </a:rPr>
                        <a:t>Oasis</a:t>
                      </a:r>
                      <a:endParaRPr lang="zh-CN" sz="105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zh-CN" sz="1000" kern="0" dirty="0">
                          <a:effectLst/>
                        </a:rPr>
                        <a:t>以语音识别技术为核心，用于将电话、电视、广播、网络上面的音频信息转换为文本信息，以便于检索。目前，</a:t>
                      </a:r>
                      <a:r>
                        <a:rPr lang="en-US" sz="1000" kern="0" dirty="0">
                          <a:effectLst/>
                        </a:rPr>
                        <a:t>Oasis</a:t>
                      </a:r>
                      <a:r>
                        <a:rPr lang="zh-CN" sz="1000" kern="0" dirty="0">
                          <a:effectLst/>
                        </a:rPr>
                        <a:t>系统可以识别英语，下一步的目标是实现对阿拉伯语和汉语的处理</a:t>
                      </a:r>
                      <a:endParaRPr lang="zh-CN" sz="105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tr>
              <a:tr h="369823">
                <a:tc>
                  <a:txBody>
                    <a:bodyPr/>
                    <a:lstStyle/>
                    <a:p>
                      <a:pPr algn="ctr">
                        <a:spcBef>
                          <a:spcPts val="600"/>
                        </a:spcBef>
                        <a:spcAft>
                          <a:spcPts val="0"/>
                        </a:spcAft>
                      </a:pPr>
                      <a:r>
                        <a:rPr lang="zh-CN" sz="1000" kern="0">
                          <a:effectLst/>
                        </a:rPr>
                        <a:t>美国</a:t>
                      </a:r>
                      <a:endParaRPr lang="zh-CN" sz="105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000" kern="0">
                          <a:effectLst/>
                        </a:rPr>
                        <a:t>DARPA</a:t>
                      </a:r>
                      <a:endParaRPr lang="zh-CN" sz="105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000" kern="0">
                          <a:effectLst/>
                        </a:rPr>
                        <a:t>EELD</a:t>
                      </a:r>
                      <a:endParaRPr lang="zh-CN" sz="105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zh-CN" sz="1000" kern="0" dirty="0">
                          <a:effectLst/>
                        </a:rPr>
                        <a:t>研究如何从海量的网络信息中，发现有可能威胁国家安全的关键信息提取技术</a:t>
                      </a:r>
                      <a:endParaRPr lang="zh-CN" sz="105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tr>
              <a:tr h="1109470">
                <a:tc>
                  <a:txBody>
                    <a:bodyPr/>
                    <a:lstStyle/>
                    <a:p>
                      <a:pPr algn="ctr">
                        <a:spcBef>
                          <a:spcPts val="600"/>
                        </a:spcBef>
                        <a:spcAft>
                          <a:spcPts val="0"/>
                        </a:spcAft>
                      </a:pPr>
                      <a:r>
                        <a:rPr lang="zh-CN" sz="1000" kern="0">
                          <a:effectLst/>
                        </a:rPr>
                        <a:t>美国</a:t>
                      </a:r>
                      <a:endParaRPr lang="zh-CN" sz="105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just">
                        <a:spcBef>
                          <a:spcPts val="600"/>
                        </a:spcBef>
                        <a:spcAft>
                          <a:spcPts val="0"/>
                        </a:spcAft>
                      </a:pPr>
                      <a:r>
                        <a:rPr lang="en-US" sz="1000" kern="0">
                          <a:effectLst/>
                        </a:rPr>
                        <a:t>DHS</a:t>
                      </a:r>
                      <a:endParaRPr lang="zh-CN" sz="1050" kern="100">
                        <a:effectLst/>
                        <a:latin typeface="Calibri"/>
                        <a:ea typeface="宋体"/>
                        <a:cs typeface="Times New Roman"/>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just">
                        <a:spcBef>
                          <a:spcPts val="600"/>
                        </a:spcBef>
                        <a:spcAft>
                          <a:spcPts val="0"/>
                        </a:spcAft>
                      </a:pPr>
                      <a:r>
                        <a:rPr lang="en-US" sz="1000" kern="0">
                          <a:effectLst/>
                        </a:rPr>
                        <a:t>ADVISE</a:t>
                      </a:r>
                      <a:endParaRPr lang="zh-CN" sz="1050" kern="100">
                        <a:effectLst/>
                        <a:latin typeface="Calibri"/>
                        <a:ea typeface="宋体"/>
                        <a:cs typeface="Times New Roman"/>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just">
                        <a:spcBef>
                          <a:spcPts val="600"/>
                        </a:spcBef>
                        <a:spcAft>
                          <a:spcPts val="0"/>
                        </a:spcAft>
                      </a:pPr>
                      <a:r>
                        <a:rPr lang="zh-CN" sz="1000" kern="0" dirty="0">
                          <a:effectLst/>
                        </a:rPr>
                        <a:t>建立在前述</a:t>
                      </a:r>
                      <a:r>
                        <a:rPr lang="en-US" sz="1000" kern="0" dirty="0">
                          <a:effectLst/>
                        </a:rPr>
                        <a:t>ECHELON</a:t>
                      </a:r>
                      <a:r>
                        <a:rPr lang="zh-CN" sz="1000" kern="0" dirty="0">
                          <a:effectLst/>
                        </a:rPr>
                        <a:t>项目的基础上，通过数据挖掘技术对互联网上的新闻网站、网志</a:t>
                      </a:r>
                      <a:r>
                        <a:rPr lang="en-US" sz="1000" kern="0" dirty="0">
                          <a:effectLst/>
                        </a:rPr>
                        <a:t>(Blog)</a:t>
                      </a:r>
                      <a:r>
                        <a:rPr lang="zh-CN" sz="1000" kern="0" dirty="0">
                          <a:effectLst/>
                        </a:rPr>
                        <a:t>、电子邮件</a:t>
                      </a:r>
                      <a:r>
                        <a:rPr lang="en-US" sz="1000" kern="0" dirty="0">
                          <a:effectLst/>
                        </a:rPr>
                        <a:t>(E-mail)</a:t>
                      </a:r>
                      <a:r>
                        <a:rPr lang="zh-CN" sz="1000" kern="0" dirty="0">
                          <a:effectLst/>
                        </a:rPr>
                        <a:t>进行分析，以发现其中各种网络标示之间的关系。该计划目的在于，尽早发现恐怖分子可能发动的恐怖活动。数据的三维可视化展示是该项目的一个特点，它提供了一种新型的数据展示方式</a:t>
                      </a:r>
                      <a:endParaRPr lang="zh-CN" sz="105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4" name="矩形 3"/>
          <p:cNvSpPr/>
          <p:nvPr/>
        </p:nvSpPr>
        <p:spPr>
          <a:xfrm>
            <a:off x="4820158" y="6444859"/>
            <a:ext cx="1569660" cy="369332"/>
          </a:xfrm>
          <a:prstGeom prst="rect">
            <a:avLst/>
          </a:prstGeom>
        </p:spPr>
        <p:txBody>
          <a:bodyPr wrap="none">
            <a:spAutoFit/>
          </a:bodyPr>
          <a:lstStyle/>
          <a:p>
            <a:r>
              <a:rPr lang="zh-CN" altLang="zh-CN" dirty="0"/>
              <a:t>政府主导项目</a:t>
            </a:r>
            <a:endParaRPr lang="zh-CN" altLang="en-US" dirty="0"/>
          </a:p>
        </p:txBody>
      </p:sp>
    </p:spTree>
    <p:extLst>
      <p:ext uri="{BB962C8B-B14F-4D97-AF65-F5344CB8AC3E}">
        <p14:creationId xmlns:p14="http://schemas.microsoft.com/office/powerpoint/2010/main" val="164796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706759" y="331131"/>
            <a:ext cx="7366119"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主流网络信息内容安全产品简介</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4531970" y="6075527"/>
            <a:ext cx="2723823" cy="369332"/>
          </a:xfrm>
          <a:prstGeom prst="rect">
            <a:avLst/>
          </a:prstGeom>
        </p:spPr>
        <p:txBody>
          <a:bodyPr wrap="none">
            <a:spAutoFit/>
          </a:bodyPr>
          <a:lstStyle/>
          <a:p>
            <a:r>
              <a:rPr lang="zh-CN" altLang="zh-CN" dirty="0"/>
              <a:t>研究机构主导的研究项目</a:t>
            </a:r>
          </a:p>
        </p:txBody>
      </p:sp>
      <p:graphicFrame>
        <p:nvGraphicFramePr>
          <p:cNvPr id="5" name="表格 4"/>
          <p:cNvGraphicFramePr>
            <a:graphicFrameLocks noGrp="1"/>
          </p:cNvGraphicFramePr>
          <p:nvPr>
            <p:extLst>
              <p:ext uri="{D42A27DB-BD31-4B8C-83A1-F6EECF244321}">
                <p14:modId xmlns:p14="http://schemas.microsoft.com/office/powerpoint/2010/main" val="2568512130"/>
              </p:ext>
            </p:extLst>
          </p:nvPr>
        </p:nvGraphicFramePr>
        <p:xfrm>
          <a:off x="2261089" y="1773382"/>
          <a:ext cx="7470044" cy="4165600"/>
        </p:xfrm>
        <a:graphic>
          <a:graphicData uri="http://schemas.openxmlformats.org/drawingml/2006/table">
            <a:tbl>
              <a:tblPr firstRow="1" firstCol="1" bandRow="1">
                <a:tableStyleId>{5C22544A-7EE6-4342-B048-85BDC9FD1C3A}</a:tableStyleId>
              </a:tblPr>
              <a:tblGrid>
                <a:gridCol w="1002562"/>
                <a:gridCol w="1244145"/>
                <a:gridCol w="5223337"/>
              </a:tblGrid>
              <a:tr h="421671">
                <a:tc>
                  <a:txBody>
                    <a:bodyPr/>
                    <a:lstStyle/>
                    <a:p>
                      <a:pPr algn="ctr">
                        <a:spcAft>
                          <a:spcPts val="0"/>
                        </a:spcAft>
                      </a:pPr>
                      <a:r>
                        <a:rPr lang="zh-CN" sz="900" kern="0" dirty="0">
                          <a:effectLst/>
                        </a:rPr>
                        <a:t>单位</a:t>
                      </a:r>
                      <a:endParaRPr lang="zh-CN" sz="1000" kern="100" dirty="0">
                        <a:effectLst/>
                        <a:latin typeface="Calibri"/>
                        <a:ea typeface="宋体"/>
                        <a:cs typeface="Times New Roman"/>
                      </a:endParaRPr>
                    </a:p>
                  </a:txBody>
                  <a:tcPr marL="63990" marR="6399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spcAft>
                          <a:spcPts val="0"/>
                        </a:spcAft>
                      </a:pPr>
                      <a:r>
                        <a:rPr lang="zh-CN" sz="900" kern="0">
                          <a:effectLst/>
                        </a:rPr>
                        <a:t>项目名称</a:t>
                      </a:r>
                      <a:endParaRPr lang="zh-CN" sz="1000" kern="100">
                        <a:effectLst/>
                        <a:latin typeface="Calibri"/>
                        <a:ea typeface="宋体"/>
                        <a:cs typeface="Times New Roman"/>
                      </a:endParaRPr>
                    </a:p>
                  </a:txBody>
                  <a:tcPr marL="63990" marR="63990" marT="0" marB="0">
                    <a:lnT w="12700" cap="flat" cmpd="sng" algn="ctr">
                      <a:solidFill>
                        <a:schemeClr val="tx1"/>
                      </a:solidFill>
                      <a:prstDash val="solid"/>
                      <a:round/>
                      <a:headEnd type="none" w="med" len="med"/>
                      <a:tailEnd type="none" w="med" len="med"/>
                    </a:lnT>
                  </a:tcPr>
                </a:tc>
                <a:tc>
                  <a:txBody>
                    <a:bodyPr/>
                    <a:lstStyle/>
                    <a:p>
                      <a:pPr algn="ctr">
                        <a:spcAft>
                          <a:spcPts val="0"/>
                        </a:spcAft>
                      </a:pPr>
                      <a:r>
                        <a:rPr lang="zh-CN" sz="900" kern="0">
                          <a:effectLst/>
                        </a:rPr>
                        <a:t>简介</a:t>
                      </a:r>
                      <a:endParaRPr lang="zh-CN" sz="1000" kern="10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1111566">
                <a:tc>
                  <a:txBody>
                    <a:bodyPr/>
                    <a:lstStyle/>
                    <a:p>
                      <a:pPr algn="ctr">
                        <a:spcAft>
                          <a:spcPts val="0"/>
                        </a:spcAft>
                        <a:tabLst>
                          <a:tab pos="38100" algn="l"/>
                        </a:tabLst>
                      </a:pPr>
                      <a:r>
                        <a:rPr lang="en-US" sz="900" kern="0">
                          <a:effectLst/>
                        </a:rPr>
                        <a:t>UCLA</a:t>
                      </a:r>
                      <a:endParaRPr lang="zh-CN" sz="1000" kern="100">
                        <a:effectLst/>
                        <a:latin typeface="Calibri"/>
                        <a:ea typeface="宋体"/>
                        <a:cs typeface="Times New Roman"/>
                      </a:endParaRPr>
                    </a:p>
                  </a:txBody>
                  <a:tcPr marL="63990" marR="63990"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900" kern="0">
                          <a:effectLst/>
                        </a:rPr>
                        <a:t>PRIVATE KEYWORD SEARCH</a:t>
                      </a:r>
                      <a:endParaRPr lang="zh-CN" sz="1000" kern="100">
                        <a:effectLst/>
                      </a:endParaRPr>
                    </a:p>
                    <a:p>
                      <a:pPr algn="ctr">
                        <a:spcAft>
                          <a:spcPts val="0"/>
                        </a:spcAft>
                      </a:pPr>
                      <a:r>
                        <a:rPr lang="en-US" sz="900" kern="0">
                          <a:effectLst/>
                        </a:rPr>
                        <a:t>ON STREAMING DATA</a:t>
                      </a:r>
                      <a:endParaRPr lang="zh-CN" sz="1000" kern="100">
                        <a:effectLst/>
                        <a:latin typeface="Calibri"/>
                        <a:ea typeface="宋体"/>
                        <a:cs typeface="Times New Roman"/>
                      </a:endParaRPr>
                    </a:p>
                  </a:txBody>
                  <a:tcPr marL="63990" marR="63990" marT="0" marB="0" anchor="ctr"/>
                </a:tc>
                <a:tc>
                  <a:txBody>
                    <a:bodyPr/>
                    <a:lstStyle/>
                    <a:p>
                      <a:pPr algn="just">
                        <a:spcAft>
                          <a:spcPts val="0"/>
                        </a:spcAft>
                      </a:pPr>
                      <a:r>
                        <a:rPr lang="zh-CN" sz="900" kern="0" dirty="0">
                          <a:effectLst/>
                        </a:rPr>
                        <a:t>该项目需防止多台服务器到网络各处，收集网络上特定信息后传回信息处理中心，减轻了将所有信息直接传回信息处理中心的负担。项目特点在于，虽然这些放在信息源附近的机器，没有集中式服务器的物理性和系统安全性，甚至有可能为敌对方获取，但该系统会利用同态加密</a:t>
                      </a:r>
                      <a:r>
                        <a:rPr lang="en-US" sz="900" kern="0" dirty="0">
                          <a:effectLst/>
                        </a:rPr>
                        <a:t>(</a:t>
                      </a:r>
                      <a:r>
                        <a:rPr lang="en-US" sz="900" kern="0" dirty="0" err="1">
                          <a:effectLst/>
                        </a:rPr>
                        <a:t>Homomorphic</a:t>
                      </a:r>
                      <a:r>
                        <a:rPr lang="en-US" sz="900" kern="0" dirty="0">
                          <a:effectLst/>
                        </a:rPr>
                        <a:t> Encryption)</a:t>
                      </a:r>
                      <a:r>
                        <a:rPr lang="zh-CN" sz="900" kern="0" dirty="0">
                          <a:effectLst/>
                        </a:rPr>
                        <a:t>实现编码混淆</a:t>
                      </a:r>
                      <a:r>
                        <a:rPr lang="en-US" sz="900" kern="0" dirty="0">
                          <a:effectLst/>
                        </a:rPr>
                        <a:t>(Code Obfuscation)</a:t>
                      </a:r>
                      <a:r>
                        <a:rPr lang="zh-CN" sz="900" kern="0" dirty="0">
                          <a:effectLst/>
                        </a:rPr>
                        <a:t>。该技术保证了机器上面装的软件不会被逆向工程侵犯，也即敌对方无法利用缴获的服务器来获取该服务器过滤的明确规划。另外，由于预先滤除了大量信息，系统在安全和隐私方面也取得了较好均衡</a:t>
                      </a:r>
                      <a:endParaRPr lang="zh-CN" sz="1000" kern="100" dirty="0">
                        <a:effectLst/>
                      </a:endParaRPr>
                    </a:p>
                    <a:p>
                      <a:pPr algn="just">
                        <a:spcAft>
                          <a:spcPts val="0"/>
                        </a:spcAft>
                      </a:pPr>
                      <a:r>
                        <a:rPr lang="en-US" sz="900" kern="0" dirty="0">
                          <a:effectLst/>
                        </a:rPr>
                        <a:t>http://www.research.ucla.edu/tech/ucla05-487.htm</a:t>
                      </a:r>
                      <a:endParaRPr lang="zh-CN" sz="1000" kern="100" dirty="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tcPr>
                </a:tc>
              </a:tr>
              <a:tr h="784951">
                <a:tc>
                  <a:txBody>
                    <a:bodyPr/>
                    <a:lstStyle/>
                    <a:p>
                      <a:pPr algn="ctr">
                        <a:spcAft>
                          <a:spcPts val="0"/>
                        </a:spcAft>
                        <a:tabLst>
                          <a:tab pos="38100" algn="l"/>
                        </a:tabLst>
                      </a:pPr>
                      <a:r>
                        <a:rPr lang="en-US" sz="900" kern="0">
                          <a:effectLst/>
                        </a:rPr>
                        <a:t>Autonomy</a:t>
                      </a:r>
                      <a:endParaRPr lang="zh-CN" sz="1000" kern="100">
                        <a:effectLst/>
                        <a:latin typeface="Calibri"/>
                        <a:ea typeface="宋体"/>
                        <a:cs typeface="Times New Roman"/>
                      </a:endParaRPr>
                    </a:p>
                  </a:txBody>
                  <a:tcPr marL="63990" marR="63990"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900" kern="0">
                          <a:effectLst/>
                        </a:rPr>
                        <a:t>IDOL Server</a:t>
                      </a:r>
                      <a:endParaRPr lang="zh-CN" sz="1000" kern="100">
                        <a:effectLst/>
                        <a:latin typeface="Calibri"/>
                        <a:ea typeface="宋体"/>
                        <a:cs typeface="Times New Roman"/>
                      </a:endParaRPr>
                    </a:p>
                  </a:txBody>
                  <a:tcPr marL="63990" marR="63990" marT="0" marB="0" anchor="ctr"/>
                </a:tc>
                <a:tc>
                  <a:txBody>
                    <a:bodyPr/>
                    <a:lstStyle/>
                    <a:p>
                      <a:pPr algn="just">
                        <a:spcAft>
                          <a:spcPts val="0"/>
                        </a:spcAft>
                      </a:pPr>
                      <a:r>
                        <a:rPr lang="en-US" sz="900" kern="0">
                          <a:effectLst/>
                        </a:rPr>
                        <a:t>  Autonomy</a:t>
                      </a:r>
                      <a:r>
                        <a:rPr lang="zh-CN" sz="900" kern="0">
                          <a:effectLst/>
                        </a:rPr>
                        <a:t>公司的产品</a:t>
                      </a:r>
                      <a:r>
                        <a:rPr lang="en-US" sz="900" kern="0">
                          <a:effectLst/>
                        </a:rPr>
                        <a:t>IDOL Server</a:t>
                      </a:r>
                      <a:r>
                        <a:rPr lang="zh-CN" sz="900" kern="0">
                          <a:effectLst/>
                        </a:rPr>
                        <a:t>是用途广泛的文本信息挖掘工具，具有能进行语义级别的检索、文本分类与推送等功能。支持多种自然语言，利用信息论的相关知识进行文本特征选择与提取，利用贝叶斯理论进行分类。在</a:t>
                      </a:r>
                      <a:r>
                        <a:rPr lang="en-US" sz="900" kern="0">
                          <a:effectLst/>
                        </a:rPr>
                        <a:t>FBI</a:t>
                      </a:r>
                      <a:r>
                        <a:rPr lang="zh-CN" sz="900" kern="0">
                          <a:effectLst/>
                        </a:rPr>
                        <a:t>与</a:t>
                      </a:r>
                      <a:r>
                        <a:rPr lang="en-US" sz="900" kern="0">
                          <a:effectLst/>
                        </a:rPr>
                        <a:t>CIA</a:t>
                      </a:r>
                      <a:r>
                        <a:rPr lang="zh-CN" sz="900" kern="0">
                          <a:effectLst/>
                        </a:rPr>
                        <a:t>中，有广泛应用</a:t>
                      </a:r>
                      <a:endParaRPr lang="zh-CN" sz="1000" kern="100">
                        <a:effectLst/>
                      </a:endParaRPr>
                    </a:p>
                    <a:p>
                      <a:pPr algn="just">
                        <a:spcAft>
                          <a:spcPts val="0"/>
                        </a:spcAft>
                      </a:pPr>
                      <a:r>
                        <a:rPr lang="en-US" sz="900" kern="0">
                          <a:effectLst/>
                        </a:rPr>
                        <a:t>http://www.autonomy.cm/content/Products/IDOL/index.en.html</a:t>
                      </a:r>
                      <a:endParaRPr lang="zh-CN" sz="1000" kern="10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tcPr>
                </a:tc>
              </a:tr>
              <a:tr h="313980">
                <a:tc>
                  <a:txBody>
                    <a:bodyPr/>
                    <a:lstStyle/>
                    <a:p>
                      <a:pPr algn="ctr">
                        <a:spcAft>
                          <a:spcPts val="0"/>
                        </a:spcAft>
                        <a:tabLst>
                          <a:tab pos="38100" algn="l"/>
                        </a:tabLst>
                      </a:pPr>
                      <a:r>
                        <a:rPr lang="en-US" sz="900" kern="0">
                          <a:effectLst/>
                        </a:rPr>
                        <a:t>Secure</a:t>
                      </a:r>
                      <a:endParaRPr lang="zh-CN" sz="1000" kern="100">
                        <a:effectLst/>
                      </a:endParaRPr>
                    </a:p>
                    <a:p>
                      <a:pPr algn="ctr">
                        <a:spcAft>
                          <a:spcPts val="0"/>
                        </a:spcAft>
                        <a:tabLst>
                          <a:tab pos="38100" algn="l"/>
                        </a:tabLst>
                      </a:pPr>
                      <a:r>
                        <a:rPr lang="en-US" sz="900" kern="0">
                          <a:effectLst/>
                        </a:rPr>
                        <a:t>Computing</a:t>
                      </a:r>
                      <a:endParaRPr lang="zh-CN" sz="1000" kern="100">
                        <a:effectLst/>
                        <a:latin typeface="Calibri"/>
                        <a:ea typeface="宋体"/>
                        <a:cs typeface="Times New Roman"/>
                      </a:endParaRPr>
                    </a:p>
                  </a:txBody>
                  <a:tcPr marL="63990" marR="63990"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900" kern="0">
                          <a:effectLst/>
                        </a:rPr>
                        <a:t>SmartFilter</a:t>
                      </a:r>
                      <a:endParaRPr lang="zh-CN" sz="1000" kern="100">
                        <a:effectLst/>
                        <a:latin typeface="Calibri"/>
                        <a:ea typeface="宋体"/>
                        <a:cs typeface="Times New Roman"/>
                      </a:endParaRPr>
                    </a:p>
                  </a:txBody>
                  <a:tcPr marL="63990" marR="63990" marT="0" marB="0" anchor="ctr"/>
                </a:tc>
                <a:tc>
                  <a:txBody>
                    <a:bodyPr/>
                    <a:lstStyle/>
                    <a:p>
                      <a:pPr algn="just">
                        <a:spcAft>
                          <a:spcPts val="0"/>
                        </a:spcAft>
                      </a:pPr>
                      <a:r>
                        <a:rPr lang="zh-CN" sz="900" kern="0">
                          <a:effectLst/>
                        </a:rPr>
                        <a:t>用于组织网络间谍软件与网络钓鱼软件对网络用户的侵害。在军事、民事领域，都有应用</a:t>
                      </a:r>
                      <a:endParaRPr lang="zh-CN" sz="1000" kern="10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tcPr>
                </a:tc>
              </a:tr>
              <a:tr h="470971">
                <a:tc>
                  <a:txBody>
                    <a:bodyPr/>
                    <a:lstStyle/>
                    <a:p>
                      <a:pPr algn="ctr">
                        <a:spcAft>
                          <a:spcPts val="0"/>
                        </a:spcAft>
                        <a:tabLst>
                          <a:tab pos="38100" algn="l"/>
                        </a:tabLst>
                      </a:pPr>
                      <a:r>
                        <a:rPr lang="en-US" sz="900" kern="0">
                          <a:effectLst/>
                        </a:rPr>
                        <a:t>NICTA</a:t>
                      </a:r>
                      <a:endParaRPr lang="zh-CN" sz="1000" kern="100">
                        <a:effectLst/>
                        <a:latin typeface="Calibri"/>
                        <a:ea typeface="宋体"/>
                        <a:cs typeface="Times New Roman"/>
                      </a:endParaRPr>
                    </a:p>
                  </a:txBody>
                  <a:tcPr marL="63990" marR="63990"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900" kern="0">
                          <a:effectLst/>
                        </a:rPr>
                        <a:t>SAFE</a:t>
                      </a:r>
                      <a:endParaRPr lang="zh-CN" sz="1000" kern="100">
                        <a:effectLst/>
                        <a:latin typeface="Calibri"/>
                        <a:ea typeface="宋体"/>
                        <a:cs typeface="Times New Roman"/>
                      </a:endParaRPr>
                    </a:p>
                  </a:txBody>
                  <a:tcPr marL="63990" marR="63990" marT="0" marB="0" anchor="ctr"/>
                </a:tc>
                <a:tc>
                  <a:txBody>
                    <a:bodyPr/>
                    <a:lstStyle/>
                    <a:p>
                      <a:pPr algn="just">
                        <a:spcAft>
                          <a:spcPts val="0"/>
                        </a:spcAft>
                      </a:pPr>
                      <a:r>
                        <a:rPr lang="zh-CN" sz="900" kern="0">
                          <a:effectLst/>
                        </a:rPr>
                        <a:t>澳大利亚国家信息与通信技术研究中心的紧急状态灵活应对系统计划，该项目通过人脸识别等机器视觉技术来分析可能的异常行为，从而实现预先判断，以组织恐怖主义活动</a:t>
                      </a:r>
                      <a:endParaRPr lang="zh-CN" sz="1000" kern="10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tcPr>
                </a:tc>
              </a:tr>
              <a:tr h="1062461">
                <a:tc>
                  <a:txBody>
                    <a:bodyPr/>
                    <a:lstStyle/>
                    <a:p>
                      <a:pPr algn="ctr">
                        <a:spcAft>
                          <a:spcPts val="0"/>
                        </a:spcAft>
                        <a:tabLst>
                          <a:tab pos="38100" algn="l"/>
                        </a:tabLst>
                      </a:pPr>
                      <a:r>
                        <a:rPr lang="en-US" sz="900" kern="0">
                          <a:effectLst/>
                        </a:rPr>
                        <a:t>Cornell</a:t>
                      </a:r>
                      <a:endParaRPr lang="zh-CN" sz="1000" kern="100">
                        <a:effectLst/>
                        <a:latin typeface="Calibri"/>
                        <a:ea typeface="宋体"/>
                        <a:cs typeface="Times New Roman"/>
                      </a:endParaRPr>
                    </a:p>
                  </a:txBody>
                  <a:tcPr marL="63990" marR="6399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0">
                          <a:effectLst/>
                        </a:rPr>
                        <a:t>Sorting acts and opinions for</a:t>
                      </a:r>
                      <a:endParaRPr lang="zh-CN" sz="1000" kern="100">
                        <a:effectLst/>
                      </a:endParaRPr>
                    </a:p>
                    <a:p>
                      <a:pPr algn="ctr">
                        <a:spcAft>
                          <a:spcPts val="0"/>
                        </a:spcAft>
                      </a:pPr>
                      <a:r>
                        <a:rPr lang="en-US" sz="900" kern="0">
                          <a:effectLst/>
                        </a:rPr>
                        <a:t>Homeland</a:t>
                      </a:r>
                      <a:endParaRPr lang="zh-CN" sz="1000" kern="100">
                        <a:effectLst/>
                      </a:endParaRPr>
                    </a:p>
                    <a:p>
                      <a:pPr algn="ctr">
                        <a:spcAft>
                          <a:spcPts val="0"/>
                        </a:spcAft>
                      </a:pPr>
                      <a:r>
                        <a:rPr lang="en-US" sz="900" kern="0">
                          <a:effectLst/>
                        </a:rPr>
                        <a:t>security</a:t>
                      </a:r>
                      <a:endParaRPr lang="zh-CN" sz="1000" kern="100">
                        <a:effectLst/>
                        <a:latin typeface="Calibri"/>
                        <a:ea typeface="宋体"/>
                        <a:cs typeface="Times New Roman"/>
                      </a:endParaRPr>
                    </a:p>
                  </a:txBody>
                  <a:tcPr marL="63990" marR="63990" marT="0" marB="0" anchor="ctr">
                    <a:lnB w="12700" cap="flat" cmpd="sng" algn="ctr">
                      <a:solidFill>
                        <a:schemeClr val="tx1"/>
                      </a:solidFill>
                      <a:prstDash val="solid"/>
                      <a:round/>
                      <a:headEnd type="none" w="med" len="med"/>
                      <a:tailEnd type="none" w="med" len="med"/>
                    </a:lnB>
                  </a:tcPr>
                </a:tc>
                <a:tc>
                  <a:txBody>
                    <a:bodyPr/>
                    <a:lstStyle/>
                    <a:p>
                      <a:pPr algn="just">
                        <a:spcAft>
                          <a:spcPts val="0"/>
                        </a:spcAft>
                      </a:pPr>
                      <a:r>
                        <a:rPr lang="zh-CN" sz="900" kern="0" dirty="0">
                          <a:effectLst/>
                        </a:rPr>
                        <a:t>该项目由美国国土安全部自助，康奈尔大学联合匹兹堡大学和犹他大学负责实施。重点是通过信息抽取等多种自然语言理解与机器学习技术，从收集到的文本中判断各种信息所包含的观点，并且研究如何寻找信息的可能来源，利用这些信息进行辅助决策</a:t>
                      </a:r>
                      <a:endParaRPr lang="zh-CN" sz="1000" kern="100" dirty="0">
                        <a:effectLst/>
                      </a:endParaRPr>
                    </a:p>
                    <a:p>
                      <a:pPr algn="just">
                        <a:spcAft>
                          <a:spcPts val="0"/>
                        </a:spcAft>
                      </a:pPr>
                      <a:r>
                        <a:rPr lang="en-US" sz="900" kern="0" dirty="0">
                          <a:effectLst/>
                        </a:rPr>
                        <a:t>http://www.eurekalert.org/pub_releases/2006-09/cuns-sfa092206.php</a:t>
                      </a:r>
                      <a:endParaRPr lang="zh-CN" sz="1000" kern="100" dirty="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143606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12"/>
          <p:cNvSpPr>
            <a:spLocks/>
          </p:cNvSpPr>
          <p:nvPr/>
        </p:nvSpPr>
        <p:spPr bwMode="auto">
          <a:xfrm>
            <a:off x="3944178" y="1931664"/>
            <a:ext cx="583721" cy="583721"/>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3"/>
          <p:cNvSpPr>
            <a:spLocks/>
          </p:cNvSpPr>
          <p:nvPr/>
        </p:nvSpPr>
        <p:spPr bwMode="auto">
          <a:xfrm>
            <a:off x="7713511" y="1931664"/>
            <a:ext cx="583721" cy="583721"/>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TextBox 95"/>
          <p:cNvSpPr txBox="1"/>
          <p:nvPr/>
        </p:nvSpPr>
        <p:spPr>
          <a:xfrm>
            <a:off x="1350197" y="3388930"/>
            <a:ext cx="1914337" cy="1015663"/>
          </a:xfrm>
          <a:prstGeom prst="rect">
            <a:avLst/>
          </a:prstGeom>
          <a:noFill/>
        </p:spPr>
        <p:txBody>
          <a:bodyPr wrap="square" rtlCol="0">
            <a:spAutoFit/>
          </a:bodyPr>
          <a:lstStyle/>
          <a:p>
            <a:pPr algn="ctr"/>
            <a:r>
              <a:rPr lang="zh-CN" altLang="en-US" sz="2000" dirty="0">
                <a:latin typeface="微软雅黑" pitchFamily="34" charset="-122"/>
                <a:ea typeface="微软雅黑" pitchFamily="34" charset="-122"/>
              </a:rPr>
              <a:t>提高网络用户及网站的使用效率</a:t>
            </a:r>
          </a:p>
        </p:txBody>
      </p:sp>
      <p:sp>
        <p:nvSpPr>
          <p:cNvPr id="97" name="TextBox 96"/>
          <p:cNvSpPr txBox="1"/>
          <p:nvPr/>
        </p:nvSpPr>
        <p:spPr>
          <a:xfrm>
            <a:off x="4858327" y="3388930"/>
            <a:ext cx="2127088" cy="1015663"/>
          </a:xfrm>
          <a:prstGeom prst="rect">
            <a:avLst/>
          </a:prstGeom>
          <a:noFill/>
        </p:spPr>
        <p:txBody>
          <a:bodyPr wrap="square" rtlCol="0">
            <a:spAutoFit/>
          </a:bodyPr>
          <a:lstStyle/>
          <a:p>
            <a:pPr algn="ctr"/>
            <a:r>
              <a:rPr lang="zh-CN" altLang="en-US" sz="2000" dirty="0">
                <a:latin typeface="微软雅黑" pitchFamily="34" charset="-122"/>
                <a:ea typeface="微软雅黑" pitchFamily="34" charset="-122"/>
              </a:rPr>
              <a:t>净化网络空间，</a:t>
            </a:r>
            <a:r>
              <a:rPr lang="zh-CN" altLang="zh-CN" sz="2000" dirty="0">
                <a:latin typeface="微软雅黑" pitchFamily="34" charset="-122"/>
                <a:ea typeface="微软雅黑" pitchFamily="34" charset="-122"/>
              </a:rPr>
              <a:t>营造健康文明的网络文化环境</a:t>
            </a:r>
            <a:endParaRPr lang="zh-CN" altLang="en-US" sz="2000" dirty="0">
              <a:latin typeface="微软雅黑" pitchFamily="34" charset="-122"/>
              <a:ea typeface="微软雅黑" pitchFamily="34" charset="-122"/>
            </a:endParaRPr>
          </a:p>
        </p:txBody>
      </p:sp>
      <p:sp>
        <p:nvSpPr>
          <p:cNvPr id="98" name="TextBox 97"/>
          <p:cNvSpPr txBox="1"/>
          <p:nvPr/>
        </p:nvSpPr>
        <p:spPr>
          <a:xfrm>
            <a:off x="8992944" y="3388930"/>
            <a:ext cx="2127637" cy="1323439"/>
          </a:xfrm>
          <a:prstGeom prst="rect">
            <a:avLst/>
          </a:prstGeom>
          <a:noFill/>
        </p:spPr>
        <p:txBody>
          <a:bodyPr wrap="square" rtlCol="0">
            <a:spAutoFit/>
          </a:bodyPr>
          <a:lstStyle/>
          <a:p>
            <a:pPr algn="ctr"/>
            <a:r>
              <a:rPr lang="zh-CN" altLang="zh-CN" sz="2000" dirty="0">
                <a:latin typeface="微软雅黑" pitchFamily="34" charset="-122"/>
                <a:ea typeface="微软雅黑" pitchFamily="34" charset="-122"/>
              </a:rPr>
              <a:t>提高国家信息安全保障水平是保障国家安全的重要环节</a:t>
            </a:r>
            <a:endParaRPr lang="zh-CN" altLang="en-US" sz="2000" dirty="0">
              <a:latin typeface="微软雅黑" pitchFamily="34" charset="-122"/>
              <a:ea typeface="微软雅黑" pitchFamily="34" charset="-122"/>
            </a:endParaRPr>
          </a:p>
        </p:txBody>
      </p:sp>
      <p:pic>
        <p:nvPicPr>
          <p:cNvPr id="2052" name="Picture 4" descr="“大数据 服务器”的图片搜索结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905" t="7656" r="7718" b="20237"/>
          <a:stretch/>
        </p:blipFill>
        <p:spPr bwMode="auto">
          <a:xfrm>
            <a:off x="1207006" y="1367076"/>
            <a:ext cx="2057529" cy="1772547"/>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4" name="Picture 6" descr="“黑客”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2441" y="1419323"/>
            <a:ext cx="1912974" cy="1684844"/>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03" name="组合 102"/>
          <p:cNvGrpSpPr/>
          <p:nvPr/>
        </p:nvGrpSpPr>
        <p:grpSpPr>
          <a:xfrm>
            <a:off x="609116" y="261257"/>
            <a:ext cx="1214822" cy="760080"/>
            <a:chOff x="1922078" y="0"/>
            <a:chExt cx="8347844" cy="3447438"/>
          </a:xfrm>
        </p:grpSpPr>
        <p:grpSp>
          <p:nvGrpSpPr>
            <p:cNvPr id="104" name="组合 103"/>
            <p:cNvGrpSpPr/>
            <p:nvPr/>
          </p:nvGrpSpPr>
          <p:grpSpPr>
            <a:xfrm rot="20997101">
              <a:off x="5080902" y="0"/>
              <a:ext cx="659781" cy="793569"/>
              <a:chOff x="9397113" y="1572484"/>
              <a:chExt cx="739439" cy="900000"/>
            </a:xfrm>
          </p:grpSpPr>
          <p:pic>
            <p:nvPicPr>
              <p:cNvPr id="162" name="图片 161"/>
              <p:cNvPicPr>
                <a:picLocks noChangeAspect="1"/>
              </p:cNvPicPr>
              <p:nvPr/>
            </p:nvPicPr>
            <p:blipFill rotWithShape="1">
              <a:blip r:embed="rId5"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63" name="椭圆 162"/>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rot="2455872">
              <a:off x="9009447" y="1071465"/>
              <a:ext cx="659781" cy="793569"/>
              <a:chOff x="8752405" y="680495"/>
              <a:chExt cx="739439" cy="900000"/>
            </a:xfrm>
          </p:grpSpPr>
          <p:pic>
            <p:nvPicPr>
              <p:cNvPr id="160" name="图片 159"/>
              <p:cNvPicPr>
                <a:picLocks noChangeAspect="1"/>
              </p:cNvPicPr>
              <p:nvPr/>
            </p:nvPicPr>
            <p:blipFill rotWithShape="1">
              <a:blip r:embed="rId6"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61" name="椭圆 160"/>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 name="组合 105"/>
            <p:cNvGrpSpPr/>
            <p:nvPr/>
          </p:nvGrpSpPr>
          <p:grpSpPr>
            <a:xfrm rot="20539373">
              <a:off x="4239050" y="1051458"/>
              <a:ext cx="642436" cy="793569"/>
              <a:chOff x="7798300" y="2128176"/>
              <a:chExt cx="720000" cy="900000"/>
            </a:xfrm>
          </p:grpSpPr>
          <p:pic>
            <p:nvPicPr>
              <p:cNvPr id="158" name="图片 157"/>
              <p:cNvPicPr>
                <a:picLocks noChangeAspect="1"/>
              </p:cNvPicPr>
              <p:nvPr/>
            </p:nvPicPr>
            <p:blipFill rotWithShape="1">
              <a:blip r:embed="rId7"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59" name="椭圆 158"/>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 name="组合 106"/>
            <p:cNvGrpSpPr/>
            <p:nvPr/>
          </p:nvGrpSpPr>
          <p:grpSpPr>
            <a:xfrm rot="622440">
              <a:off x="6257266" y="1278812"/>
              <a:ext cx="643355" cy="793569"/>
              <a:chOff x="5457544" y="2382484"/>
              <a:chExt cx="721030" cy="900000"/>
            </a:xfrm>
          </p:grpSpPr>
          <p:pic>
            <p:nvPicPr>
              <p:cNvPr id="156" name="图片 1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57" name="椭圆 156"/>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组合 107"/>
            <p:cNvGrpSpPr/>
            <p:nvPr/>
          </p:nvGrpSpPr>
          <p:grpSpPr>
            <a:xfrm rot="713899">
              <a:off x="6982111" y="246490"/>
              <a:ext cx="642436" cy="811512"/>
              <a:chOff x="2594245" y="3143107"/>
              <a:chExt cx="720000" cy="920349"/>
            </a:xfrm>
          </p:grpSpPr>
          <p:pic>
            <p:nvPicPr>
              <p:cNvPr id="154" name="图片 153"/>
              <p:cNvPicPr>
                <a:picLocks noChangeAspect="1"/>
              </p:cNvPicPr>
              <p:nvPr/>
            </p:nvPicPr>
            <p:blipFill rotWithShape="1">
              <a:blip r:embed="rId9"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55" name="椭圆 154"/>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rot="20351331">
              <a:off x="2986611" y="357756"/>
              <a:ext cx="642436" cy="793569"/>
              <a:chOff x="3277182" y="773323"/>
              <a:chExt cx="720000" cy="900000"/>
            </a:xfrm>
          </p:grpSpPr>
          <p:sp>
            <p:nvSpPr>
              <p:cNvPr id="152" name="椭圆 151"/>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3" name="图片 1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110" name="组合 109"/>
            <p:cNvGrpSpPr/>
            <p:nvPr/>
          </p:nvGrpSpPr>
          <p:grpSpPr>
            <a:xfrm rot="1912890">
              <a:off x="7930945" y="1382649"/>
              <a:ext cx="648427" cy="793569"/>
              <a:chOff x="5384758" y="1250900"/>
              <a:chExt cx="726714" cy="900000"/>
            </a:xfrm>
          </p:grpSpPr>
          <p:sp>
            <p:nvSpPr>
              <p:cNvPr id="150" name="椭圆 149"/>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1" name="图片 1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111" name="组合 110"/>
            <p:cNvGrpSpPr/>
            <p:nvPr/>
          </p:nvGrpSpPr>
          <p:grpSpPr>
            <a:xfrm rot="1354213">
              <a:off x="7092076" y="1228721"/>
              <a:ext cx="642436" cy="793569"/>
              <a:chOff x="3639753" y="2488176"/>
              <a:chExt cx="720000" cy="900000"/>
            </a:xfrm>
          </p:grpSpPr>
          <p:sp>
            <p:nvSpPr>
              <p:cNvPr id="148" name="椭圆 147"/>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9" name="图片 1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112" name="组合 111"/>
            <p:cNvGrpSpPr/>
            <p:nvPr/>
          </p:nvGrpSpPr>
          <p:grpSpPr>
            <a:xfrm rot="19874646">
              <a:off x="3552291" y="1752953"/>
              <a:ext cx="647730" cy="793569"/>
              <a:chOff x="4707387" y="271511"/>
              <a:chExt cx="725933" cy="900000"/>
            </a:xfrm>
          </p:grpSpPr>
          <p:sp>
            <p:nvSpPr>
              <p:cNvPr id="146" name="椭圆 145"/>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7" name="图片 14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113" name="组合 112"/>
            <p:cNvGrpSpPr/>
            <p:nvPr/>
          </p:nvGrpSpPr>
          <p:grpSpPr>
            <a:xfrm>
              <a:off x="5902457" y="519563"/>
              <a:ext cx="647456" cy="793569"/>
              <a:chOff x="4355614" y="1671769"/>
              <a:chExt cx="725626" cy="900000"/>
            </a:xfrm>
          </p:grpSpPr>
          <p:sp>
            <p:nvSpPr>
              <p:cNvPr id="144" name="椭圆 143"/>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5" name="图片 1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114" name="组合 113"/>
            <p:cNvGrpSpPr/>
            <p:nvPr/>
          </p:nvGrpSpPr>
          <p:grpSpPr>
            <a:xfrm rot="3261331">
              <a:off x="8178834" y="2216888"/>
              <a:ext cx="645495" cy="803045"/>
              <a:chOff x="6534782" y="2204846"/>
              <a:chExt cx="732066" cy="900000"/>
            </a:xfrm>
          </p:grpSpPr>
          <p:sp>
            <p:nvSpPr>
              <p:cNvPr id="142" name="椭圆 141"/>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3" name="图片 14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115" name="组合 114"/>
            <p:cNvGrpSpPr/>
            <p:nvPr/>
          </p:nvGrpSpPr>
          <p:grpSpPr>
            <a:xfrm rot="1881527">
              <a:off x="8180043" y="493339"/>
              <a:ext cx="646830" cy="793569"/>
              <a:chOff x="5993772" y="258109"/>
              <a:chExt cx="724925" cy="900000"/>
            </a:xfrm>
          </p:grpSpPr>
          <p:sp>
            <p:nvSpPr>
              <p:cNvPr id="140" name="椭圆 139"/>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1" name="图片 14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116" name="组合 115"/>
            <p:cNvGrpSpPr/>
            <p:nvPr/>
          </p:nvGrpSpPr>
          <p:grpSpPr>
            <a:xfrm rot="3066563">
              <a:off x="9550518" y="2274810"/>
              <a:ext cx="635764" cy="803045"/>
              <a:chOff x="8806213" y="2910111"/>
              <a:chExt cx="721030" cy="900000"/>
            </a:xfrm>
          </p:grpSpPr>
          <p:sp>
            <p:nvSpPr>
              <p:cNvPr id="138" name="椭圆 137"/>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9" name="图片 1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117" name="组合 116"/>
            <p:cNvGrpSpPr/>
            <p:nvPr/>
          </p:nvGrpSpPr>
          <p:grpSpPr>
            <a:xfrm rot="20849518">
              <a:off x="5023848" y="1251597"/>
              <a:ext cx="644890" cy="793569"/>
              <a:chOff x="7330781" y="818297"/>
              <a:chExt cx="722751" cy="900000"/>
            </a:xfrm>
          </p:grpSpPr>
          <p:sp>
            <p:nvSpPr>
              <p:cNvPr id="136" name="椭圆 135"/>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7" name="图片 13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18" name="组合 117"/>
            <p:cNvGrpSpPr/>
            <p:nvPr/>
          </p:nvGrpSpPr>
          <p:grpSpPr>
            <a:xfrm rot="19756194">
              <a:off x="1922078" y="1474933"/>
              <a:ext cx="653202" cy="793569"/>
              <a:chOff x="2213446" y="1768419"/>
              <a:chExt cx="732066" cy="900000"/>
            </a:xfrm>
          </p:grpSpPr>
          <p:pic>
            <p:nvPicPr>
              <p:cNvPr id="134" name="图片 13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35" name="椭圆 134"/>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9" name="直接连接符 118"/>
            <p:cNvCxnSpPr>
              <a:stCxn id="146"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连接符 119"/>
            <p:cNvCxnSpPr>
              <a:stCxn id="135"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152"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直接连接符 121"/>
            <p:cNvCxnSpPr>
              <a:stCxn id="159"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163"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44"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接连接符 124"/>
            <p:cNvCxnSpPr>
              <a:stCxn id="136"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157"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直接连接符 126"/>
            <p:cNvCxnSpPr>
              <a:stCxn id="155"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148"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40"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150"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161"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直接连接符 131"/>
            <p:cNvCxnSpPr>
              <a:stCxn id="138"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接连接符 132"/>
            <p:cNvCxnSpPr>
              <a:stCxn id="142"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3519527" y="331131"/>
            <a:ext cx="6853158"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网络信息内容安全研究的意义</a:t>
            </a:r>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434" name="Picture 2" descr="“网络保障体系”的图片搜索结果"/>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988948" y="1485806"/>
            <a:ext cx="1965375" cy="1695519"/>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4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grpId="0" nodeType="afterEffect">
                                  <p:stCondLst>
                                    <p:cond delay="0"/>
                                  </p:stCondLst>
                                  <p:childTnLst>
                                    <p:set>
                                      <p:cBhvr>
                                        <p:cTn id="12" dur="1" fill="hold">
                                          <p:stCondLst>
                                            <p:cond delay="0"/>
                                          </p:stCondLst>
                                        </p:cTn>
                                        <p:tgtEl>
                                          <p:spTgt spid="81"/>
                                        </p:tgtEl>
                                        <p:attrNameLst>
                                          <p:attrName>style.visibility</p:attrName>
                                        </p:attrNameLst>
                                      </p:cBhvr>
                                      <p:to>
                                        <p:strVal val="visible"/>
                                      </p:to>
                                    </p:set>
                                    <p:anim calcmode="lin" valueType="num">
                                      <p:cBhvr>
                                        <p:cTn id="13" dur="300" fill="hold"/>
                                        <p:tgtEl>
                                          <p:spTgt spid="81"/>
                                        </p:tgtEl>
                                        <p:attrNameLst>
                                          <p:attrName>ppt_w</p:attrName>
                                        </p:attrNameLst>
                                      </p:cBhvr>
                                      <p:tavLst>
                                        <p:tav tm="0">
                                          <p:val>
                                            <p:fltVal val="0"/>
                                          </p:val>
                                        </p:tav>
                                        <p:tav tm="100000">
                                          <p:val>
                                            <p:strVal val="#ppt_w"/>
                                          </p:val>
                                        </p:tav>
                                      </p:tavLst>
                                    </p:anim>
                                    <p:anim calcmode="lin" valueType="num">
                                      <p:cBhvr>
                                        <p:cTn id="14" dur="300" fill="hold"/>
                                        <p:tgtEl>
                                          <p:spTgt spid="81"/>
                                        </p:tgtEl>
                                        <p:attrNameLst>
                                          <p:attrName>ppt_h</p:attrName>
                                        </p:attrNameLst>
                                      </p:cBhvr>
                                      <p:tavLst>
                                        <p:tav tm="0">
                                          <p:val>
                                            <p:fltVal val="0"/>
                                          </p:val>
                                        </p:tav>
                                        <p:tav tm="100000">
                                          <p:val>
                                            <p:strVal val="#ppt_h"/>
                                          </p:val>
                                        </p:tav>
                                      </p:tavLst>
                                    </p:anim>
                                    <p:anim calcmode="lin" valueType="num">
                                      <p:cBhvr>
                                        <p:cTn id="15" dur="300" fill="hold"/>
                                        <p:tgtEl>
                                          <p:spTgt spid="81"/>
                                        </p:tgtEl>
                                        <p:attrNameLst>
                                          <p:attrName>style.rotation</p:attrName>
                                        </p:attrNameLst>
                                      </p:cBhvr>
                                      <p:tavLst>
                                        <p:tav tm="0">
                                          <p:val>
                                            <p:fltVal val="90"/>
                                          </p:val>
                                        </p:tav>
                                        <p:tav tm="100000">
                                          <p:val>
                                            <p:fltVal val="0"/>
                                          </p:val>
                                        </p:tav>
                                      </p:tavLst>
                                    </p:anim>
                                    <p:animEffect transition="in" filter="fade">
                                      <p:cBhvr>
                                        <p:cTn id="16" dur="300"/>
                                        <p:tgtEl>
                                          <p:spTgt spid="81"/>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1000"/>
                                        <p:tgtEl>
                                          <p:spTgt spid="97"/>
                                        </p:tgtEl>
                                      </p:cBhvr>
                                    </p:animEffect>
                                    <p:anim calcmode="lin" valueType="num">
                                      <p:cBhvr>
                                        <p:cTn id="20" dur="1000" fill="hold"/>
                                        <p:tgtEl>
                                          <p:spTgt spid="97"/>
                                        </p:tgtEl>
                                        <p:attrNameLst>
                                          <p:attrName>ppt_x</p:attrName>
                                        </p:attrNameLst>
                                      </p:cBhvr>
                                      <p:tavLst>
                                        <p:tav tm="0">
                                          <p:val>
                                            <p:strVal val="#ppt_x"/>
                                          </p:val>
                                        </p:tav>
                                        <p:tav tm="100000">
                                          <p:val>
                                            <p:strVal val="#ppt_x"/>
                                          </p:val>
                                        </p:tav>
                                      </p:tavLst>
                                    </p:anim>
                                    <p:anim calcmode="lin" valueType="num">
                                      <p:cBhvr>
                                        <p:cTn id="21" dur="1000" fill="hold"/>
                                        <p:tgtEl>
                                          <p:spTgt spid="97"/>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31" presetClass="entr" presetSubtype="0" fill="hold" grpId="0" nodeType="after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p:cTn id="25" dur="300" fill="hold"/>
                                        <p:tgtEl>
                                          <p:spTgt spid="82"/>
                                        </p:tgtEl>
                                        <p:attrNameLst>
                                          <p:attrName>ppt_w</p:attrName>
                                        </p:attrNameLst>
                                      </p:cBhvr>
                                      <p:tavLst>
                                        <p:tav tm="0">
                                          <p:val>
                                            <p:fltVal val="0"/>
                                          </p:val>
                                        </p:tav>
                                        <p:tav tm="100000">
                                          <p:val>
                                            <p:strVal val="#ppt_w"/>
                                          </p:val>
                                        </p:tav>
                                      </p:tavLst>
                                    </p:anim>
                                    <p:anim calcmode="lin" valueType="num">
                                      <p:cBhvr>
                                        <p:cTn id="26" dur="300" fill="hold"/>
                                        <p:tgtEl>
                                          <p:spTgt spid="82"/>
                                        </p:tgtEl>
                                        <p:attrNameLst>
                                          <p:attrName>ppt_h</p:attrName>
                                        </p:attrNameLst>
                                      </p:cBhvr>
                                      <p:tavLst>
                                        <p:tav tm="0">
                                          <p:val>
                                            <p:fltVal val="0"/>
                                          </p:val>
                                        </p:tav>
                                        <p:tav tm="100000">
                                          <p:val>
                                            <p:strVal val="#ppt_h"/>
                                          </p:val>
                                        </p:tav>
                                      </p:tavLst>
                                    </p:anim>
                                    <p:anim calcmode="lin" valueType="num">
                                      <p:cBhvr>
                                        <p:cTn id="27" dur="300" fill="hold"/>
                                        <p:tgtEl>
                                          <p:spTgt spid="82"/>
                                        </p:tgtEl>
                                        <p:attrNameLst>
                                          <p:attrName>style.rotation</p:attrName>
                                        </p:attrNameLst>
                                      </p:cBhvr>
                                      <p:tavLst>
                                        <p:tav tm="0">
                                          <p:val>
                                            <p:fltVal val="90"/>
                                          </p:val>
                                        </p:tav>
                                        <p:tav tm="100000">
                                          <p:val>
                                            <p:fltVal val="0"/>
                                          </p:val>
                                        </p:tav>
                                      </p:tavLst>
                                    </p:anim>
                                    <p:animEffect transition="in" filter="fade">
                                      <p:cBhvr>
                                        <p:cTn id="28" dur="300"/>
                                        <p:tgtEl>
                                          <p:spTgt spid="82"/>
                                        </p:tgtEl>
                                      </p:cBhvr>
                                    </p:animEffect>
                                  </p:childTnLst>
                                </p:cTn>
                              </p:par>
                              <p:par>
                                <p:cTn id="29" presetID="42" presetClass="entr" presetSubtype="0" fill="hold" grpId="0" nodeType="withEffect">
                                  <p:stCondLst>
                                    <p:cond delay="40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1000"/>
                                        <p:tgtEl>
                                          <p:spTgt spid="98"/>
                                        </p:tgtEl>
                                      </p:cBhvr>
                                    </p:animEffect>
                                    <p:anim calcmode="lin" valueType="num">
                                      <p:cBhvr>
                                        <p:cTn id="32" dur="1000" fill="hold"/>
                                        <p:tgtEl>
                                          <p:spTgt spid="98"/>
                                        </p:tgtEl>
                                        <p:attrNameLst>
                                          <p:attrName>ppt_x</p:attrName>
                                        </p:attrNameLst>
                                      </p:cBhvr>
                                      <p:tavLst>
                                        <p:tav tm="0">
                                          <p:val>
                                            <p:strVal val="#ppt_x"/>
                                          </p:val>
                                        </p:tav>
                                        <p:tav tm="100000">
                                          <p:val>
                                            <p:strVal val="#ppt_x"/>
                                          </p:val>
                                        </p:tav>
                                      </p:tavLst>
                                    </p:anim>
                                    <p:anim calcmode="lin" valueType="num">
                                      <p:cBhvr>
                                        <p:cTn id="33" dur="1000" fill="hold"/>
                                        <p:tgtEl>
                                          <p:spTgt spid="98"/>
                                        </p:tgtEl>
                                        <p:attrNameLst>
                                          <p:attrName>ppt_y</p:attrName>
                                        </p:attrNameLst>
                                      </p:cBhvr>
                                      <p:tavLst>
                                        <p:tav tm="0">
                                          <p:val>
                                            <p:strVal val="#ppt_y+.1"/>
                                          </p:val>
                                        </p:tav>
                                        <p:tav tm="100000">
                                          <p:val>
                                            <p:strVal val="#ppt_y"/>
                                          </p:val>
                                        </p:tav>
                                      </p:tavLst>
                                    </p:anim>
                                  </p:childTnLst>
                                </p:cTn>
                              </p:par>
                              <p:par>
                                <p:cTn id="34" presetID="1" presetClass="entr" presetSubtype="0" fill="hold" grpId="0" nodeType="withEffect">
                                  <p:stCondLst>
                                    <p:cond delay="0"/>
                                  </p:stCondLst>
                                  <p:childTnLst>
                                    <p:set>
                                      <p:cBhvr>
                                        <p:cTn id="35" dur="1" fill="hold">
                                          <p:stCondLst>
                                            <p:cond delay="0"/>
                                          </p:stCondLst>
                                        </p:cTn>
                                        <p:tgtEl>
                                          <p:spTgt spid="95"/>
                                        </p:tgtEl>
                                        <p:attrNameLst>
                                          <p:attrName>style.visibility</p:attrName>
                                        </p:attrNameLst>
                                      </p:cBhvr>
                                      <p:to>
                                        <p:strVal val="visible"/>
                                      </p:to>
                                    </p:set>
                                  </p:childTnLst>
                                </p:cTn>
                              </p:par>
                              <p:par>
                                <p:cTn id="36" presetID="35" presetClass="path" presetSubtype="0" accel="50000" decel="50000" fill="hold" grpId="1" nodeType="withEffect">
                                  <p:stCondLst>
                                    <p:cond delay="0"/>
                                  </p:stCondLst>
                                  <p:childTnLst>
                                    <p:animMotion origin="layout" path="M 7.85742E-7 -3.33333E-6 L -0.39495 -0.11018 " pathEditMode="relative" rAng="0" ptsTypes="AA">
                                      <p:cBhvr>
                                        <p:cTn id="37"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P spid="95" grpId="0" animBg="1"/>
      <p:bldP spid="95" grpId="1" animBg="1"/>
      <p:bldP spid="96" grpId="0"/>
      <p:bldP spid="97" grpId="0"/>
      <p:bldP spid="9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 name="组合 265"/>
          <p:cNvGrpSpPr/>
          <p:nvPr/>
        </p:nvGrpSpPr>
        <p:grpSpPr>
          <a:xfrm>
            <a:off x="609116" y="261257"/>
            <a:ext cx="1214822" cy="760080"/>
            <a:chOff x="1922078" y="0"/>
            <a:chExt cx="8347844" cy="3447438"/>
          </a:xfrm>
        </p:grpSpPr>
        <p:grpSp>
          <p:nvGrpSpPr>
            <p:cNvPr id="275" name="组合 274"/>
            <p:cNvGrpSpPr/>
            <p:nvPr/>
          </p:nvGrpSpPr>
          <p:grpSpPr>
            <a:xfrm rot="20997101">
              <a:off x="5080902" y="0"/>
              <a:ext cx="659781" cy="793569"/>
              <a:chOff x="9397113" y="1572484"/>
              <a:chExt cx="739439" cy="900000"/>
            </a:xfrm>
          </p:grpSpPr>
          <p:pic>
            <p:nvPicPr>
              <p:cNvPr id="333" name="图片 332"/>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334" name="椭圆 333"/>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6" name="组合 275"/>
            <p:cNvGrpSpPr/>
            <p:nvPr/>
          </p:nvGrpSpPr>
          <p:grpSpPr>
            <a:xfrm rot="2455872">
              <a:off x="9009447" y="1071465"/>
              <a:ext cx="659781" cy="793569"/>
              <a:chOff x="8752405" y="680495"/>
              <a:chExt cx="739439" cy="900000"/>
            </a:xfrm>
          </p:grpSpPr>
          <p:pic>
            <p:nvPicPr>
              <p:cNvPr id="331" name="图片 330"/>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332" name="椭圆 331"/>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7" name="组合 276"/>
            <p:cNvGrpSpPr/>
            <p:nvPr/>
          </p:nvGrpSpPr>
          <p:grpSpPr>
            <a:xfrm rot="20539373">
              <a:off x="4239050" y="1051458"/>
              <a:ext cx="642436" cy="793569"/>
              <a:chOff x="7798300" y="2128176"/>
              <a:chExt cx="720000" cy="900000"/>
            </a:xfrm>
          </p:grpSpPr>
          <p:pic>
            <p:nvPicPr>
              <p:cNvPr id="329" name="图片 328"/>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330" name="椭圆 329"/>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8" name="组合 277"/>
            <p:cNvGrpSpPr/>
            <p:nvPr/>
          </p:nvGrpSpPr>
          <p:grpSpPr>
            <a:xfrm rot="622440">
              <a:off x="6257266" y="1278812"/>
              <a:ext cx="643355" cy="793569"/>
              <a:chOff x="5457544" y="2382484"/>
              <a:chExt cx="721030" cy="900000"/>
            </a:xfrm>
          </p:grpSpPr>
          <p:pic>
            <p:nvPicPr>
              <p:cNvPr id="327" name="图片 3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328" name="椭圆 327"/>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9" name="组合 278"/>
            <p:cNvGrpSpPr/>
            <p:nvPr/>
          </p:nvGrpSpPr>
          <p:grpSpPr>
            <a:xfrm rot="713899">
              <a:off x="6982111" y="246490"/>
              <a:ext cx="642436" cy="811512"/>
              <a:chOff x="2594245" y="3143107"/>
              <a:chExt cx="720000" cy="920349"/>
            </a:xfrm>
          </p:grpSpPr>
          <p:pic>
            <p:nvPicPr>
              <p:cNvPr id="325" name="图片 324"/>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326" name="椭圆 325"/>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0" name="组合 279"/>
            <p:cNvGrpSpPr/>
            <p:nvPr/>
          </p:nvGrpSpPr>
          <p:grpSpPr>
            <a:xfrm rot="20351331">
              <a:off x="2986611" y="357756"/>
              <a:ext cx="642436" cy="793569"/>
              <a:chOff x="3277182" y="773323"/>
              <a:chExt cx="720000" cy="900000"/>
            </a:xfrm>
          </p:grpSpPr>
          <p:sp>
            <p:nvSpPr>
              <p:cNvPr id="323" name="椭圆 322"/>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4" name="图片 3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281" name="组合 280"/>
            <p:cNvGrpSpPr/>
            <p:nvPr/>
          </p:nvGrpSpPr>
          <p:grpSpPr>
            <a:xfrm rot="1912890">
              <a:off x="7930945" y="1382649"/>
              <a:ext cx="648427" cy="793569"/>
              <a:chOff x="5384758" y="1250900"/>
              <a:chExt cx="726714" cy="900000"/>
            </a:xfrm>
          </p:grpSpPr>
          <p:sp>
            <p:nvSpPr>
              <p:cNvPr id="321" name="椭圆 320"/>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2" name="图片 3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282" name="组合 281"/>
            <p:cNvGrpSpPr/>
            <p:nvPr/>
          </p:nvGrpSpPr>
          <p:grpSpPr>
            <a:xfrm rot="1354213">
              <a:off x="7092076" y="1228721"/>
              <a:ext cx="642436" cy="793569"/>
              <a:chOff x="3639753" y="2488176"/>
              <a:chExt cx="720000" cy="900000"/>
            </a:xfrm>
          </p:grpSpPr>
          <p:sp>
            <p:nvSpPr>
              <p:cNvPr id="319" name="椭圆 318"/>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0" name="图片 3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283" name="组合 282"/>
            <p:cNvGrpSpPr/>
            <p:nvPr/>
          </p:nvGrpSpPr>
          <p:grpSpPr>
            <a:xfrm rot="19874646">
              <a:off x="3552291" y="1752953"/>
              <a:ext cx="647730" cy="793569"/>
              <a:chOff x="4707387" y="271511"/>
              <a:chExt cx="725933" cy="900000"/>
            </a:xfrm>
          </p:grpSpPr>
          <p:sp>
            <p:nvSpPr>
              <p:cNvPr id="317" name="椭圆 316"/>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8" name="图片 3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284" name="组合 283"/>
            <p:cNvGrpSpPr/>
            <p:nvPr/>
          </p:nvGrpSpPr>
          <p:grpSpPr>
            <a:xfrm>
              <a:off x="5902457" y="519563"/>
              <a:ext cx="647456" cy="793569"/>
              <a:chOff x="4355614" y="1671769"/>
              <a:chExt cx="725626" cy="900000"/>
            </a:xfrm>
          </p:grpSpPr>
          <p:sp>
            <p:nvSpPr>
              <p:cNvPr id="315" name="椭圆 314"/>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6" name="图片 3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285" name="组合 284"/>
            <p:cNvGrpSpPr/>
            <p:nvPr/>
          </p:nvGrpSpPr>
          <p:grpSpPr>
            <a:xfrm rot="3261331">
              <a:off x="8178834" y="2216888"/>
              <a:ext cx="645495" cy="803045"/>
              <a:chOff x="6534782" y="2204846"/>
              <a:chExt cx="732066" cy="900000"/>
            </a:xfrm>
          </p:grpSpPr>
          <p:sp>
            <p:nvSpPr>
              <p:cNvPr id="313" name="椭圆 312"/>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4" name="图片 3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286" name="组合 285"/>
            <p:cNvGrpSpPr/>
            <p:nvPr/>
          </p:nvGrpSpPr>
          <p:grpSpPr>
            <a:xfrm rot="1881527">
              <a:off x="8180043" y="493339"/>
              <a:ext cx="646830" cy="793569"/>
              <a:chOff x="5993772" y="258109"/>
              <a:chExt cx="724925" cy="900000"/>
            </a:xfrm>
          </p:grpSpPr>
          <p:sp>
            <p:nvSpPr>
              <p:cNvPr id="311" name="椭圆 310"/>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2" name="图片 31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287" name="组合 286"/>
            <p:cNvGrpSpPr/>
            <p:nvPr/>
          </p:nvGrpSpPr>
          <p:grpSpPr>
            <a:xfrm rot="3066563">
              <a:off x="9550518" y="2274810"/>
              <a:ext cx="635764" cy="803045"/>
              <a:chOff x="8806213" y="2910111"/>
              <a:chExt cx="721030" cy="900000"/>
            </a:xfrm>
          </p:grpSpPr>
          <p:sp>
            <p:nvSpPr>
              <p:cNvPr id="309" name="椭圆 308"/>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0" name="图片 30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288" name="组合 287"/>
            <p:cNvGrpSpPr/>
            <p:nvPr/>
          </p:nvGrpSpPr>
          <p:grpSpPr>
            <a:xfrm rot="20849518">
              <a:off x="5023848" y="1251597"/>
              <a:ext cx="644890" cy="793569"/>
              <a:chOff x="7330781" y="818297"/>
              <a:chExt cx="722751" cy="900000"/>
            </a:xfrm>
          </p:grpSpPr>
          <p:sp>
            <p:nvSpPr>
              <p:cNvPr id="307" name="椭圆 306"/>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8" name="图片 30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289" name="组合 288"/>
            <p:cNvGrpSpPr/>
            <p:nvPr/>
          </p:nvGrpSpPr>
          <p:grpSpPr>
            <a:xfrm rot="19756194">
              <a:off x="1922078" y="1474933"/>
              <a:ext cx="653202" cy="793569"/>
              <a:chOff x="2213446" y="1768419"/>
              <a:chExt cx="732066" cy="900000"/>
            </a:xfrm>
          </p:grpSpPr>
          <p:pic>
            <p:nvPicPr>
              <p:cNvPr id="305" name="图片 30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306" name="椭圆 305"/>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90" name="直接连接符 289"/>
            <p:cNvCxnSpPr>
              <a:stCxn id="317"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1" name="直接连接符 290"/>
            <p:cNvCxnSpPr>
              <a:stCxn id="306"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2" name="直接连接符 291"/>
            <p:cNvCxnSpPr>
              <a:stCxn id="323"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3" name="直接连接符 292"/>
            <p:cNvCxnSpPr>
              <a:stCxn id="330"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4" name="直接连接符 293"/>
            <p:cNvCxnSpPr>
              <a:stCxn id="334"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5" name="直接连接符 294"/>
            <p:cNvCxnSpPr>
              <a:stCxn id="315"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6" name="直接连接符 295"/>
            <p:cNvCxnSpPr>
              <a:stCxn id="307"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7" name="直接连接符 296"/>
            <p:cNvCxnSpPr>
              <a:stCxn id="328"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8" name="直接连接符 297"/>
            <p:cNvCxnSpPr>
              <a:stCxn id="326"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直接连接符 298"/>
            <p:cNvCxnSpPr>
              <a:stCxn id="319"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0" name="直接连接符 299"/>
            <p:cNvCxnSpPr>
              <a:stCxn id="311"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321"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直接连接符 301"/>
            <p:cNvCxnSpPr>
              <a:stCxn id="332"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3" name="直接连接符 302"/>
            <p:cNvCxnSpPr>
              <a:stCxn id="309"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313"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68" name="矩形 267"/>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文本框 335"/>
          <p:cNvSpPr txBox="1"/>
          <p:nvPr/>
        </p:nvSpPr>
        <p:spPr>
          <a:xfrm>
            <a:off x="2129979" y="375809"/>
            <a:ext cx="839204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网络信息内容安全的未来及发展趋势</a:t>
            </a:r>
          </a:p>
        </p:txBody>
      </p:sp>
      <p:sp>
        <p:nvSpPr>
          <p:cNvPr id="71" name="文本框 70"/>
          <p:cNvSpPr txBox="1"/>
          <p:nvPr/>
        </p:nvSpPr>
        <p:spPr>
          <a:xfrm>
            <a:off x="1125643" y="1247458"/>
            <a:ext cx="9514647" cy="584775"/>
          </a:xfrm>
          <a:prstGeom prst="rect">
            <a:avLst/>
          </a:prstGeom>
          <a:noFill/>
        </p:spPr>
        <p:txBody>
          <a:bodyPr wrap="squar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200" dirty="0"/>
              <a:t>网络信息内容安全在</a:t>
            </a:r>
            <a:r>
              <a:rPr lang="zh-CN" altLang="en-US" sz="3200" dirty="0" smtClean="0"/>
              <a:t>未来以下</a:t>
            </a:r>
            <a:r>
              <a:rPr lang="zh-CN" altLang="en-US" sz="3200" dirty="0"/>
              <a:t>问题值得</a:t>
            </a:r>
            <a:r>
              <a:rPr lang="zh-CN" altLang="en-US" sz="3200" dirty="0" smtClean="0"/>
              <a:t>关注：</a:t>
            </a:r>
            <a:endParaRPr lang="zh-CN" altLang="en-US" sz="3200" dirty="0"/>
          </a:p>
        </p:txBody>
      </p:sp>
      <p:grpSp>
        <p:nvGrpSpPr>
          <p:cNvPr id="5" name="组合 4"/>
          <p:cNvGrpSpPr/>
          <p:nvPr/>
        </p:nvGrpSpPr>
        <p:grpSpPr>
          <a:xfrm>
            <a:off x="1347297" y="2135815"/>
            <a:ext cx="1693084" cy="1693084"/>
            <a:chOff x="1544814" y="1976160"/>
            <a:chExt cx="1693084" cy="1693084"/>
          </a:xfrm>
        </p:grpSpPr>
        <p:pic>
          <p:nvPicPr>
            <p:cNvPr id="11" name="图片 10"/>
            <p:cNvPicPr>
              <a:picLocks noChangeAspect="1"/>
            </p:cNvPicPr>
            <p:nvPr/>
          </p:nvPicPr>
          <p:blipFill>
            <a:blip r:embed="rId18" cstate="print">
              <a:duotone>
                <a:prstClr val="black"/>
                <a:srgbClr val="31B5D6">
                  <a:tint val="45000"/>
                  <a:satMod val="400000"/>
                </a:srgbClr>
              </a:duotone>
              <a:extLst>
                <a:ext uri="{28A0092B-C50C-407E-A947-70E740481C1C}">
                  <a14:useLocalDpi xmlns:a14="http://schemas.microsoft.com/office/drawing/2010/main" val="0"/>
                </a:ext>
              </a:extLst>
            </a:blip>
            <a:stretch>
              <a:fillRect/>
            </a:stretch>
          </p:blipFill>
          <p:spPr>
            <a:xfrm>
              <a:off x="1914356" y="2345702"/>
              <a:ext cx="954000" cy="954000"/>
            </a:xfrm>
            <a:prstGeom prst="rect">
              <a:avLst/>
            </a:prstGeom>
          </p:spPr>
        </p:pic>
        <p:sp>
          <p:nvSpPr>
            <p:cNvPr id="85" name="椭圆 84"/>
            <p:cNvSpPr/>
            <p:nvPr/>
          </p:nvSpPr>
          <p:spPr>
            <a:xfrm>
              <a:off x="1544814" y="1976160"/>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4044903" y="2135815"/>
            <a:ext cx="1693084" cy="1693084"/>
            <a:chOff x="4424306" y="1976160"/>
            <a:chExt cx="1693084" cy="1693084"/>
          </a:xfrm>
        </p:grpSpPr>
        <p:pic>
          <p:nvPicPr>
            <p:cNvPr id="10" name="图片 9"/>
            <p:cNvPicPr>
              <a:picLocks noChangeAspect="1"/>
            </p:cNvPicPr>
            <p:nvPr/>
          </p:nvPicPr>
          <p:blipFill>
            <a:blip r:embed="rId19" cstate="print">
              <a:duotone>
                <a:prstClr val="black"/>
                <a:srgbClr val="3DA2CB">
                  <a:tint val="45000"/>
                  <a:satMod val="400000"/>
                </a:srgbClr>
              </a:duotone>
              <a:extLst>
                <a:ext uri="{28A0092B-C50C-407E-A947-70E740481C1C}">
                  <a14:useLocalDpi xmlns:a14="http://schemas.microsoft.com/office/drawing/2010/main" val="0"/>
                </a:ext>
              </a:extLst>
            </a:blip>
            <a:stretch>
              <a:fillRect/>
            </a:stretch>
          </p:blipFill>
          <p:spPr>
            <a:xfrm>
              <a:off x="4793848" y="2345702"/>
              <a:ext cx="954000" cy="954000"/>
            </a:xfrm>
            <a:prstGeom prst="rect">
              <a:avLst/>
            </a:prstGeom>
            <a:noFill/>
            <a:ln w="9525">
              <a:solidFill>
                <a:schemeClr val="bg1"/>
              </a:solidFill>
              <a:prstDash val="dash"/>
            </a:ln>
          </p:spPr>
        </p:pic>
        <p:sp>
          <p:nvSpPr>
            <p:cNvPr id="103" name="椭圆 102"/>
            <p:cNvSpPr/>
            <p:nvPr/>
          </p:nvSpPr>
          <p:spPr>
            <a:xfrm>
              <a:off x="4424306" y="1976160"/>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6316091" y="2135815"/>
            <a:ext cx="2498156" cy="2260492"/>
            <a:chOff x="6627843" y="1997788"/>
            <a:chExt cx="2498156" cy="2260492"/>
          </a:xfrm>
        </p:grpSpPr>
        <p:grpSp>
          <p:nvGrpSpPr>
            <p:cNvPr id="6" name="组合 5"/>
            <p:cNvGrpSpPr/>
            <p:nvPr/>
          </p:nvGrpSpPr>
          <p:grpSpPr>
            <a:xfrm>
              <a:off x="7030379" y="1997788"/>
              <a:ext cx="1693084" cy="1693084"/>
              <a:chOff x="6544075" y="1997788"/>
              <a:chExt cx="1693084" cy="1693084"/>
            </a:xfrm>
          </p:grpSpPr>
          <p:pic>
            <p:nvPicPr>
              <p:cNvPr id="9" name="图片 8"/>
              <p:cNvPicPr>
                <a:picLocks noChangeAspect="1"/>
              </p:cNvPicPr>
              <p:nvPr/>
            </p:nvPicPr>
            <p:blipFill>
              <a:blip r:embed="rId20" cstate="print">
                <a:duotone>
                  <a:prstClr val="black"/>
                  <a:srgbClr val="31B5D6">
                    <a:tint val="45000"/>
                    <a:satMod val="400000"/>
                  </a:srgbClr>
                </a:duotone>
                <a:extLst>
                  <a:ext uri="{28A0092B-C50C-407E-A947-70E740481C1C}">
                    <a14:useLocalDpi xmlns:a14="http://schemas.microsoft.com/office/drawing/2010/main" val="0"/>
                  </a:ext>
                </a:extLst>
              </a:blip>
              <a:stretch>
                <a:fillRect/>
              </a:stretch>
            </p:blipFill>
            <p:spPr>
              <a:xfrm>
                <a:off x="6913617" y="2367330"/>
                <a:ext cx="954000" cy="954000"/>
              </a:xfrm>
              <a:prstGeom prst="rect">
                <a:avLst/>
              </a:prstGeom>
            </p:spPr>
          </p:pic>
          <p:sp>
            <p:nvSpPr>
              <p:cNvPr id="107" name="椭圆 106"/>
              <p:cNvSpPr/>
              <p:nvPr/>
            </p:nvSpPr>
            <p:spPr>
              <a:xfrm>
                <a:off x="6544075" y="1997788"/>
                <a:ext cx="1693084" cy="1693084"/>
              </a:xfrm>
              <a:prstGeom prst="ellipse">
                <a:avLst/>
              </a:prstGeom>
              <a:noFill/>
              <a:ln w="9525">
                <a:solidFill>
                  <a:srgbClr val="31B5D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6" name="TextBox 7179"/>
            <p:cNvSpPr txBox="1"/>
            <p:nvPr/>
          </p:nvSpPr>
          <p:spPr>
            <a:xfrm>
              <a:off x="6627843" y="3888948"/>
              <a:ext cx="2498156" cy="369332"/>
            </a:xfrm>
            <a:prstGeom prst="rect">
              <a:avLst/>
            </a:prstGeom>
            <a:noFill/>
          </p:spPr>
          <p:txBody>
            <a:bodyPr wrap="square" rtlCol="0">
              <a:spAutoFit/>
            </a:bodyPr>
            <a:lstStyle/>
            <a:p>
              <a:pPr algn="ctr"/>
              <a:endParaRPr lang="en-US" altLang="zh-CN" b="1" dirty="0" smtClean="0">
                <a:solidFill>
                  <a:schemeClr val="accent1"/>
                </a:solidFill>
              </a:endParaRPr>
            </a:p>
          </p:txBody>
        </p:sp>
      </p:grpSp>
      <p:grpSp>
        <p:nvGrpSpPr>
          <p:cNvPr id="7" name="组合 6"/>
          <p:cNvGrpSpPr/>
          <p:nvPr/>
        </p:nvGrpSpPr>
        <p:grpSpPr>
          <a:xfrm>
            <a:off x="9440115" y="2135815"/>
            <a:ext cx="1693084" cy="1693084"/>
            <a:chOff x="9266178" y="2345702"/>
            <a:chExt cx="1693084" cy="1693084"/>
          </a:xfrm>
        </p:grpSpPr>
        <p:pic>
          <p:nvPicPr>
            <p:cNvPr id="12" name="图片 11"/>
            <p:cNvPicPr>
              <a:picLocks noChangeAspect="1"/>
            </p:cNvPicPr>
            <p:nvPr/>
          </p:nvPicPr>
          <p:blipFill>
            <a:blip r:embed="rId21" cstate="print">
              <a:duotone>
                <a:prstClr val="black"/>
                <a:srgbClr val="31B5D6">
                  <a:tint val="45000"/>
                  <a:satMod val="400000"/>
                </a:srgbClr>
              </a:duotone>
              <a:extLst>
                <a:ext uri="{28A0092B-C50C-407E-A947-70E740481C1C}">
                  <a14:useLocalDpi xmlns:a14="http://schemas.microsoft.com/office/drawing/2010/main" val="0"/>
                </a:ext>
              </a:extLst>
            </a:blip>
            <a:stretch>
              <a:fillRect/>
            </a:stretch>
          </p:blipFill>
          <p:spPr>
            <a:xfrm>
              <a:off x="9635720" y="2715244"/>
              <a:ext cx="954000" cy="954000"/>
            </a:xfrm>
            <a:prstGeom prst="rect">
              <a:avLst/>
            </a:prstGeom>
          </p:spPr>
        </p:pic>
        <p:sp>
          <p:nvSpPr>
            <p:cNvPr id="108" name="椭圆 107"/>
            <p:cNvSpPr/>
            <p:nvPr/>
          </p:nvSpPr>
          <p:spPr>
            <a:xfrm>
              <a:off x="9266178" y="2345702"/>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655309" y="1032131"/>
            <a:ext cx="10477147" cy="66943"/>
            <a:chOff x="655309" y="1032131"/>
            <a:chExt cx="10477147" cy="66943"/>
          </a:xfrm>
        </p:grpSpPr>
        <p:sp>
          <p:nvSpPr>
            <p:cNvPr id="99" name="矩形 98"/>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060477" y="4142252"/>
            <a:ext cx="2199954" cy="830997"/>
          </a:xfrm>
          <a:prstGeom prst="rect">
            <a:avLst/>
          </a:prstGeom>
        </p:spPr>
        <p:txBody>
          <a:bodyPr wrap="square">
            <a:spAutoFit/>
          </a:bodyPr>
          <a:lstStyle/>
          <a:p>
            <a:pPr algn="ctr"/>
            <a:r>
              <a:rPr lang="zh-CN" altLang="en-US" sz="2400" b="1" dirty="0" smtClean="0">
                <a:latin typeface="微软雅黑" pitchFamily="34" charset="-122"/>
                <a:ea typeface="微软雅黑" pitchFamily="34" charset="-122"/>
              </a:rPr>
              <a:t>网络</a:t>
            </a:r>
            <a:r>
              <a:rPr lang="zh-CN" altLang="en-US" sz="2400" b="1" dirty="0">
                <a:latin typeface="微软雅黑" pitchFamily="34" charset="-122"/>
                <a:ea typeface="微软雅黑" pitchFamily="34" charset="-122"/>
              </a:rPr>
              <a:t>信息内容可信性</a:t>
            </a:r>
            <a:endParaRPr lang="en-US" altLang="zh-CN" sz="2000" dirty="0">
              <a:latin typeface="微软雅黑" pitchFamily="34" charset="-122"/>
              <a:ea typeface="微软雅黑" pitchFamily="34" charset="-122"/>
            </a:endParaRPr>
          </a:p>
        </p:txBody>
      </p:sp>
      <p:sp>
        <p:nvSpPr>
          <p:cNvPr id="3" name="矩形 2"/>
          <p:cNvSpPr/>
          <p:nvPr/>
        </p:nvSpPr>
        <p:spPr>
          <a:xfrm>
            <a:off x="3842327" y="4217780"/>
            <a:ext cx="2320381" cy="461665"/>
          </a:xfrm>
          <a:prstGeom prst="rect">
            <a:avLst/>
          </a:prstGeom>
        </p:spPr>
        <p:txBody>
          <a:bodyPr wrap="square">
            <a:spAutoFit/>
          </a:bodyPr>
          <a:lstStyle/>
          <a:p>
            <a:pPr algn="ctr"/>
            <a:r>
              <a:rPr lang="zh-CN" altLang="en-US" sz="2400" b="1" dirty="0" smtClean="0">
                <a:latin typeface="微软雅黑" pitchFamily="34" charset="-122"/>
                <a:ea typeface="微软雅黑" pitchFamily="34" charset="-122"/>
              </a:rPr>
              <a:t>数据</a:t>
            </a:r>
            <a:r>
              <a:rPr lang="zh-CN" altLang="en-US" sz="2400" b="1" dirty="0">
                <a:latin typeface="微软雅黑" pitchFamily="34" charset="-122"/>
                <a:ea typeface="微软雅黑" pitchFamily="34" charset="-122"/>
              </a:rPr>
              <a:t>水印技术</a:t>
            </a:r>
            <a:endParaRPr lang="en-US" altLang="zh-CN" sz="2000" dirty="0">
              <a:latin typeface="微软雅黑" pitchFamily="34" charset="-122"/>
              <a:ea typeface="微软雅黑" pitchFamily="34" charset="-122"/>
            </a:endParaRPr>
          </a:p>
        </p:txBody>
      </p:sp>
      <p:sp>
        <p:nvSpPr>
          <p:cNvPr id="16" name="矩形 15"/>
          <p:cNvSpPr/>
          <p:nvPr/>
        </p:nvSpPr>
        <p:spPr>
          <a:xfrm>
            <a:off x="6449368" y="4171613"/>
            <a:ext cx="2410691" cy="1200329"/>
          </a:xfrm>
          <a:prstGeom prst="rect">
            <a:avLst/>
          </a:prstGeom>
        </p:spPr>
        <p:txBody>
          <a:bodyPr wrap="square">
            <a:spAutoFit/>
          </a:bodyPr>
          <a:lstStyle/>
          <a:p>
            <a:pPr algn="ctr"/>
            <a:r>
              <a:rPr lang="zh-CN" altLang="en-US" sz="2400" b="1" dirty="0" smtClean="0">
                <a:latin typeface="微软雅黑" pitchFamily="34" charset="-122"/>
                <a:ea typeface="微软雅黑" pitchFamily="34" charset="-122"/>
              </a:rPr>
              <a:t>基于</a:t>
            </a:r>
            <a:r>
              <a:rPr lang="zh-CN" altLang="en-US" sz="2400" b="1" dirty="0">
                <a:latin typeface="微软雅黑" pitchFamily="34" charset="-122"/>
                <a:ea typeface="微软雅黑" pitchFamily="34" charset="-122"/>
              </a:rPr>
              <a:t>大数据的网络信息真实性分析</a:t>
            </a:r>
            <a:endParaRPr lang="en-US" altLang="zh-CN" sz="2000" dirty="0">
              <a:latin typeface="微软雅黑" pitchFamily="34" charset="-122"/>
              <a:ea typeface="微软雅黑" pitchFamily="34" charset="-122"/>
            </a:endParaRPr>
          </a:p>
        </p:txBody>
      </p:sp>
      <p:sp>
        <p:nvSpPr>
          <p:cNvPr id="17" name="矩形 16"/>
          <p:cNvSpPr/>
          <p:nvPr/>
        </p:nvSpPr>
        <p:spPr>
          <a:xfrm>
            <a:off x="9406829" y="4220197"/>
            <a:ext cx="1954517" cy="1200329"/>
          </a:xfrm>
          <a:prstGeom prst="rect">
            <a:avLst/>
          </a:prstGeom>
        </p:spPr>
        <p:txBody>
          <a:bodyPr wrap="square">
            <a:spAutoFit/>
          </a:bodyPr>
          <a:lstStyle/>
          <a:p>
            <a:pPr algn="ctr"/>
            <a:r>
              <a:rPr lang="zh-CN" altLang="en-US" sz="2400" b="1" dirty="0" smtClean="0">
                <a:latin typeface="微软雅黑" pitchFamily="34" charset="-122"/>
                <a:ea typeface="微软雅黑" pitchFamily="34" charset="-122"/>
              </a:rPr>
              <a:t>移动</a:t>
            </a:r>
            <a:r>
              <a:rPr lang="zh-CN" altLang="en-US" sz="2400" b="1" dirty="0">
                <a:latin typeface="微软雅黑" pitchFamily="34" charset="-122"/>
                <a:ea typeface="微软雅黑" pitchFamily="34" charset="-122"/>
              </a:rPr>
              <a:t>互联网信息内容安全</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20849093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1125644" y="1247458"/>
            <a:ext cx="1415772"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t>思考题</a:t>
            </a:r>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11665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701487" y="379525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01487" y="455698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dirty="0">
              <a:solidFill>
                <a:schemeClr val="bg1"/>
              </a:solidFill>
              <a:latin typeface="微软雅黑" pitchFamily="34" charset="-122"/>
              <a:ea typeface="微软雅黑" pitchFamily="34" charset="-122"/>
            </a:endParaRPr>
          </a:p>
        </p:txBody>
      </p:sp>
      <p:sp>
        <p:nvSpPr>
          <p:cNvPr id="80" name="矩形 79"/>
          <p:cNvSpPr/>
          <p:nvPr/>
        </p:nvSpPr>
        <p:spPr bwMode="auto">
          <a:xfrm>
            <a:off x="1079438" y="39826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dirty="0">
              <a:solidFill>
                <a:schemeClr val="bg1"/>
              </a:solidFill>
              <a:latin typeface="微软雅黑" pitchFamily="34" charset="-122"/>
              <a:ea typeface="微软雅黑" pitchFamily="34" charset="-122"/>
            </a:endParaRPr>
          </a:p>
        </p:txBody>
      </p:sp>
      <p:sp>
        <p:nvSpPr>
          <p:cNvPr id="81" name="文本框 12"/>
          <p:cNvSpPr txBox="1"/>
          <p:nvPr/>
        </p:nvSpPr>
        <p:spPr>
          <a:xfrm>
            <a:off x="1522603" y="2576524"/>
            <a:ext cx="3277397" cy="361637"/>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400" dirty="0" smtClean="0"/>
              <a:t>你理解的网络</a:t>
            </a:r>
            <a:r>
              <a:rPr lang="zh-CN" altLang="en-US" sz="1400" dirty="0"/>
              <a:t>信息内容</a:t>
            </a:r>
            <a:r>
              <a:rPr lang="zh-CN" altLang="en-US" sz="1400" dirty="0" smtClean="0"/>
              <a:t>安全是什么？</a:t>
            </a:r>
            <a:endParaRPr lang="zh-CN" altLang="en-US" sz="1400" dirty="0"/>
          </a:p>
        </p:txBody>
      </p:sp>
      <p:sp>
        <p:nvSpPr>
          <p:cNvPr id="82" name="文本框 13"/>
          <p:cNvSpPr txBox="1"/>
          <p:nvPr/>
        </p:nvSpPr>
        <p:spPr>
          <a:xfrm>
            <a:off x="1499886" y="3884996"/>
            <a:ext cx="3552403" cy="630942"/>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400" dirty="0"/>
              <a:t>你认为有哪些</a:t>
            </a:r>
            <a:r>
              <a:rPr lang="zh-CN" altLang="en-US" sz="1400" dirty="0" smtClean="0"/>
              <a:t>方法，</a:t>
            </a:r>
            <a:r>
              <a:rPr lang="zh-CN" altLang="en-US" sz="1400" dirty="0"/>
              <a:t>可以更好的保障网络信息内容的安全？</a:t>
            </a:r>
          </a:p>
        </p:txBody>
      </p:sp>
      <p:sp>
        <p:nvSpPr>
          <p:cNvPr id="83" name="文本框 14"/>
          <p:cNvSpPr txBox="1"/>
          <p:nvPr/>
        </p:nvSpPr>
        <p:spPr>
          <a:xfrm>
            <a:off x="1530369" y="3196620"/>
            <a:ext cx="3348086" cy="6063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400" dirty="0"/>
              <a:t>生活中遭遇过哪些网络诈骗或互联网诈骗？</a:t>
            </a:r>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377539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本章小结及思考</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268" name="Picture 4" descr="“大数据 网络攻击”的图片搜索结果"/>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47411" y="2401111"/>
            <a:ext cx="3925274" cy="26142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5561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921600" y="1247457"/>
            <a:ext cx="5519460"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t>国外的新闻报道都这么夸张吗</a:t>
            </a:r>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65581" y="319584"/>
            <a:ext cx="664156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补充</a:t>
            </a:r>
            <a:r>
              <a:rPr lang="en-US" altLang="zh-CN" dirty="0" smtClean="0"/>
              <a:t>1</a:t>
            </a:r>
            <a:r>
              <a:rPr lang="zh-CN" altLang="en-US" dirty="0" smtClean="0"/>
              <a:t>：如何操纵美国大选？</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458"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90824" y="2015280"/>
            <a:ext cx="4414121" cy="29913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4306" y="2126774"/>
            <a:ext cx="5049576" cy="28798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94581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921600" y="1247457"/>
            <a:ext cx="5519460"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t>国外的新闻报道都这么夸张吗</a:t>
            </a:r>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65581" y="319584"/>
            <a:ext cx="664156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补充</a:t>
            </a:r>
            <a:r>
              <a:rPr lang="en-US" altLang="zh-CN" dirty="0" smtClean="0"/>
              <a:t>1</a:t>
            </a:r>
            <a:r>
              <a:rPr lang="zh-CN" altLang="en-US" dirty="0" smtClean="0"/>
              <a:t>：如何操纵美国大选？</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458"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90824" y="2015280"/>
            <a:ext cx="4414121" cy="29913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5" name="Picture 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01295" y="2015279"/>
            <a:ext cx="4387408" cy="28604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348476" y="5463186"/>
            <a:ext cx="3416320" cy="369332"/>
          </a:xfrm>
          <a:prstGeom prst="rect">
            <a:avLst/>
          </a:prstGeom>
        </p:spPr>
        <p:txBody>
          <a:bodyPr wrap="none">
            <a:spAutoFit/>
          </a:bodyPr>
          <a:lstStyle/>
          <a:p>
            <a:r>
              <a:rPr lang="zh-CN" altLang="en-US" dirty="0"/>
              <a:t>帮助尼泊尔王室成功镇压了叛乱</a:t>
            </a:r>
          </a:p>
        </p:txBody>
      </p:sp>
      <p:sp>
        <p:nvSpPr>
          <p:cNvPr id="3" name="矩形 2"/>
          <p:cNvSpPr/>
          <p:nvPr/>
        </p:nvSpPr>
        <p:spPr>
          <a:xfrm>
            <a:off x="1328038" y="5006610"/>
            <a:ext cx="6096000" cy="369332"/>
          </a:xfrm>
          <a:prstGeom prst="rect">
            <a:avLst/>
          </a:prstGeom>
        </p:spPr>
        <p:txBody>
          <a:bodyPr>
            <a:spAutoFit/>
          </a:bodyPr>
          <a:lstStyle/>
          <a:p>
            <a:r>
              <a:rPr lang="zh-CN" altLang="en-US" b="1" dirty="0"/>
              <a:t>对乌克兰民众实施心理</a:t>
            </a:r>
            <a:r>
              <a:rPr lang="zh-CN" altLang="en-US" b="1" dirty="0" smtClean="0"/>
              <a:t>干预</a:t>
            </a:r>
            <a:endParaRPr lang="zh-CN" altLang="en-US" dirty="0"/>
          </a:p>
        </p:txBody>
      </p:sp>
      <p:sp>
        <p:nvSpPr>
          <p:cNvPr id="4" name="矩形 3"/>
          <p:cNvSpPr/>
          <p:nvPr/>
        </p:nvSpPr>
        <p:spPr>
          <a:xfrm>
            <a:off x="6366682" y="5230638"/>
            <a:ext cx="6096000" cy="369332"/>
          </a:xfrm>
          <a:prstGeom prst="rect">
            <a:avLst/>
          </a:prstGeom>
        </p:spPr>
        <p:txBody>
          <a:bodyPr>
            <a:spAutoFit/>
          </a:bodyPr>
          <a:lstStyle/>
          <a:p>
            <a:r>
              <a:rPr lang="en-US" altLang="zh-CN" dirty="0"/>
              <a:t>1500</a:t>
            </a:r>
            <a:r>
              <a:rPr lang="zh-CN" altLang="en-US" dirty="0"/>
              <a:t>万</a:t>
            </a:r>
            <a:r>
              <a:rPr lang="zh-CN" altLang="en-US" dirty="0" smtClean="0"/>
              <a:t>美元，操纵</a:t>
            </a:r>
            <a:r>
              <a:rPr lang="zh-CN" altLang="en-US" dirty="0"/>
              <a:t>美国民众的投票意向</a:t>
            </a:r>
          </a:p>
        </p:txBody>
      </p:sp>
    </p:spTree>
    <p:extLst>
      <p:ext uri="{BB962C8B-B14F-4D97-AF65-F5344CB8AC3E}">
        <p14:creationId xmlns:p14="http://schemas.microsoft.com/office/powerpoint/2010/main" val="32666314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921600" y="1247457"/>
            <a:ext cx="3297698"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smtClean="0"/>
              <a:t>步骤</a:t>
            </a:r>
            <a:r>
              <a:rPr lang="en-US" altLang="zh-CN" dirty="0" smtClean="0"/>
              <a:t>1</a:t>
            </a:r>
            <a:r>
              <a:rPr lang="zh-CN" altLang="en-US" dirty="0" smtClean="0"/>
              <a:t>：数据分析</a:t>
            </a:r>
            <a:endParaRPr lang="zh-CN" altLang="en-US" dirty="0"/>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65581" y="319584"/>
            <a:ext cx="664156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补充</a:t>
            </a:r>
            <a:r>
              <a:rPr lang="en-US" altLang="zh-CN" dirty="0" smtClean="0"/>
              <a:t>1</a:t>
            </a:r>
            <a:r>
              <a:rPr lang="zh-CN" altLang="en-US" dirty="0" smtClean="0"/>
              <a:t>：如何操纵美国大选？</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AutoShape 2" descr="http://mmbiz.qpic.cn/mmbiz_jpg/zYDoI5AgJrus6M1nMkfQKDuZtuCf54LXpEic4ZPHgRicX71nn68G0kCXUu8nxibxOPve7MicIicc1Rp1PLk5l0SudLQ/640?wx_fmt=jpeg&amp;tp=webp&amp;wxfrom=5&amp;wx_lazy=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483"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55577" y="1366929"/>
            <a:ext cx="3360288" cy="48780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 name="Freeform 274"/>
          <p:cNvSpPr>
            <a:spLocks/>
          </p:cNvSpPr>
          <p:nvPr/>
        </p:nvSpPr>
        <p:spPr bwMode="auto">
          <a:xfrm>
            <a:off x="4068087" y="2466712"/>
            <a:ext cx="1440000" cy="1440000"/>
          </a:xfrm>
          <a:prstGeom prst="flowChartConnector">
            <a:avLst/>
          </a:prstGeom>
          <a:solidFill>
            <a:srgbClr val="F784A5"/>
          </a:solidFill>
          <a:ln>
            <a:noFill/>
          </a:ln>
          <a:effectLst>
            <a:reflection endPos="21000" dist="50800" dir="5400000" sy="-100000" algn="bl" rotWithShape="0"/>
          </a:effectLst>
          <a:extLst/>
        </p:spPr>
        <p:txBody>
          <a:bodyPr vert="horz" wrap="square" lIns="91440" tIns="45720" rIns="91440" bIns="45720" numCol="1" anchor="t" anchorCtr="0" compatLnSpc="1">
            <a:prstTxWarp prst="textNoShape">
              <a:avLst/>
            </a:prstTxWarp>
          </a:bodyPr>
          <a:lstStyle/>
          <a:p>
            <a:endParaRPr lang="zh-CN" altLang="en-US" dirty="0"/>
          </a:p>
        </p:txBody>
      </p:sp>
      <p:sp>
        <p:nvSpPr>
          <p:cNvPr id="82" name="TextBox 33"/>
          <p:cNvSpPr txBox="1"/>
          <p:nvPr/>
        </p:nvSpPr>
        <p:spPr>
          <a:xfrm>
            <a:off x="4234087" y="2777316"/>
            <a:ext cx="1107996" cy="369332"/>
          </a:xfrm>
          <a:prstGeom prst="rect">
            <a:avLst/>
          </a:prstGeom>
          <a:noFill/>
        </p:spPr>
        <p:txBody>
          <a:bodyPr wrap="none" rtlCol="0">
            <a:spAutoFit/>
          </a:bodyPr>
          <a:lstStyle/>
          <a:p>
            <a:pPr algn="ctr"/>
            <a:r>
              <a:rPr lang="zh-CN" altLang="en-US" dirty="0" smtClean="0">
                <a:solidFill>
                  <a:schemeClr val="bg1"/>
                </a:solidFill>
                <a:latin typeface="微软雅黑" pitchFamily="34" charset="-122"/>
                <a:ea typeface="微软雅黑" pitchFamily="34" charset="-122"/>
              </a:rPr>
              <a:t>数据分析</a:t>
            </a:r>
            <a:endParaRPr lang="en-US" altLang="zh-CN" dirty="0">
              <a:solidFill>
                <a:schemeClr val="bg1"/>
              </a:solidFill>
              <a:latin typeface="微软雅黑" pitchFamily="34" charset="-122"/>
              <a:ea typeface="微软雅黑" pitchFamily="34" charset="-122"/>
            </a:endParaRPr>
          </a:p>
        </p:txBody>
      </p:sp>
      <p:cxnSp>
        <p:nvCxnSpPr>
          <p:cNvPr id="83" name="直接箭头连接符 82"/>
          <p:cNvCxnSpPr/>
          <p:nvPr/>
        </p:nvCxnSpPr>
        <p:spPr>
          <a:xfrm flipH="1">
            <a:off x="1125644" y="2271520"/>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接连接符 83"/>
          <p:cNvCxnSpPr>
            <a:endCxn id="81" idx="1"/>
          </p:cNvCxnSpPr>
          <p:nvPr/>
        </p:nvCxnSpPr>
        <p:spPr>
          <a:xfrm>
            <a:off x="3553551" y="2271520"/>
            <a:ext cx="725419" cy="406075"/>
          </a:xfrm>
          <a:prstGeom prst="line">
            <a:avLst/>
          </a:prstGeom>
          <a:ln>
            <a:solidFill>
              <a:srgbClr val="F784A5"/>
            </a:solidFill>
          </a:ln>
        </p:spPr>
        <p:style>
          <a:lnRef idx="1">
            <a:schemeClr val="accent1"/>
          </a:lnRef>
          <a:fillRef idx="0">
            <a:schemeClr val="accent1"/>
          </a:fillRef>
          <a:effectRef idx="0">
            <a:schemeClr val="accent1"/>
          </a:effectRef>
          <a:fontRef idx="minor">
            <a:schemeClr val="tx1"/>
          </a:fontRef>
        </p:style>
      </p:cxnSp>
      <p:sp>
        <p:nvSpPr>
          <p:cNvPr id="146" name="文本框 88"/>
          <p:cNvSpPr txBox="1"/>
          <p:nvPr/>
        </p:nvSpPr>
        <p:spPr>
          <a:xfrm>
            <a:off x="1042668" y="2506416"/>
            <a:ext cx="2510883" cy="1169551"/>
          </a:xfrm>
          <a:prstGeom prst="rect">
            <a:avLst/>
          </a:prstGeom>
          <a:noFill/>
        </p:spPr>
        <p:txBody>
          <a:bodyPr wrap="square" rtlCol="0">
            <a:spAutoFit/>
          </a:bodyPr>
          <a:lstStyle/>
          <a:p>
            <a:pPr marL="285750" indent="-285750">
              <a:buFont typeface="Wingdings" pitchFamily="2" charset="2"/>
              <a:buChar char="l"/>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从数据公司</a:t>
            </a:r>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那里买</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来一大堆用户的上网数据</a:t>
            </a:r>
          </a:p>
          <a:p>
            <a:pPr marL="285750" indent="-285750">
              <a:buFont typeface="Wingdings" pitchFamily="2" charset="2"/>
              <a:buChar char="l"/>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然后把这些数据导入电脑</a:t>
            </a:r>
          </a:p>
          <a:p>
            <a:pPr marL="285750" indent="-285750">
              <a:buFont typeface="Wingdings" pitchFamily="2" charset="2"/>
              <a:buChar char="l"/>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分析出每一个用户的性格特征</a:t>
            </a:r>
          </a:p>
        </p:txBody>
      </p:sp>
      <p:sp>
        <p:nvSpPr>
          <p:cNvPr id="147" name="文本框 87"/>
          <p:cNvSpPr txBox="1"/>
          <p:nvPr/>
        </p:nvSpPr>
        <p:spPr>
          <a:xfrm>
            <a:off x="1054277" y="4926386"/>
            <a:ext cx="5587973"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2000">
                <a:latin typeface="微软雅黑" pitchFamily="34" charset="-122"/>
                <a:ea typeface="微软雅黑" pitchFamily="34" charset="-122"/>
              </a:defRPr>
            </a:lvl1pPr>
          </a:lstStyle>
          <a:p>
            <a:r>
              <a:rPr lang="zh-CN" altLang="en-US" dirty="0"/>
              <a:t>只要给我</a:t>
            </a:r>
            <a:r>
              <a:rPr lang="en-US" altLang="zh-CN" dirty="0"/>
              <a:t>68</a:t>
            </a:r>
            <a:r>
              <a:rPr lang="zh-CN" altLang="en-US" dirty="0"/>
              <a:t>个在</a:t>
            </a:r>
            <a:r>
              <a:rPr lang="en-US" altLang="zh-CN" dirty="0"/>
              <a:t>Facebook</a:t>
            </a:r>
            <a:r>
              <a:rPr lang="zh-CN" altLang="en-US" dirty="0"/>
              <a:t>上的点赞，我就可以推测出这个人的肤色、性向、政治倾向、智力水平、宗教偏好、是否饮酒、吸毒乃至父母是否离异等一切信息</a:t>
            </a:r>
          </a:p>
        </p:txBody>
      </p:sp>
    </p:spTree>
    <p:extLst>
      <p:ext uri="{BB962C8B-B14F-4D97-AF65-F5344CB8AC3E}">
        <p14:creationId xmlns:p14="http://schemas.microsoft.com/office/powerpoint/2010/main" val="32666314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4"/>
          <p:cNvSpPr>
            <a:spLocks noChangeArrowheads="1"/>
          </p:cNvSpPr>
          <p:nvPr/>
        </p:nvSpPr>
        <p:spPr bwMode="auto">
          <a:xfrm>
            <a:off x="1494368" y="195699"/>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目录</a:t>
            </a:r>
          </a:p>
        </p:txBody>
      </p:sp>
      <p:sp>
        <p:nvSpPr>
          <p:cNvPr id="18435" name="直接连接符 13"/>
          <p:cNvSpPr>
            <a:spLocks noChangeShapeType="1"/>
          </p:cNvSpPr>
          <p:nvPr/>
        </p:nvSpPr>
        <p:spPr bwMode="auto">
          <a:xfrm>
            <a:off x="675218" y="845125"/>
            <a:ext cx="6193367"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grpSp>
        <p:nvGrpSpPr>
          <p:cNvPr id="5" name="Group 4"/>
          <p:cNvGrpSpPr>
            <a:grpSpLocks/>
          </p:cNvGrpSpPr>
          <p:nvPr/>
        </p:nvGrpSpPr>
        <p:grpSpPr bwMode="auto">
          <a:xfrm>
            <a:off x="1269967" y="1524783"/>
            <a:ext cx="1016000" cy="665162"/>
            <a:chOff x="1110" y="2656"/>
            <a:chExt cx="1549" cy="1351"/>
          </a:xfrm>
          <a:gradFill flip="none" rotWithShape="1">
            <a:gsLst>
              <a:gs pos="0">
                <a:srgbClr val="336699">
                  <a:shade val="30000"/>
                  <a:satMod val="115000"/>
                </a:srgbClr>
              </a:gs>
              <a:gs pos="50000">
                <a:srgbClr val="336699">
                  <a:shade val="67500"/>
                  <a:satMod val="115000"/>
                </a:srgbClr>
              </a:gs>
              <a:gs pos="100000">
                <a:srgbClr val="336699">
                  <a:shade val="100000"/>
                  <a:satMod val="115000"/>
                </a:srgbClr>
              </a:gs>
            </a:gsLst>
            <a:lin ang="2700000" scaled="1"/>
            <a:tileRect/>
          </a:gradFill>
        </p:grpSpPr>
        <p:sp>
          <p:nvSpPr>
            <p:cNvPr id="38" name="AutoShape 5"/>
            <p:cNvSpPr>
              <a:spLocks noChangeArrowheads="1"/>
            </p:cNvSpPr>
            <p:nvPr/>
          </p:nvSpPr>
          <p:spPr bwMode="gray">
            <a:xfrm>
              <a:off x="1123" y="2679"/>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9" name="AutoShape 6"/>
            <p:cNvSpPr>
              <a:spLocks noChangeArrowheads="1"/>
            </p:cNvSpPr>
            <p:nvPr/>
          </p:nvSpPr>
          <p:spPr bwMode="gray">
            <a:xfrm>
              <a:off x="1110" y="2656"/>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40" name="AutoShape 7"/>
            <p:cNvSpPr>
              <a:spLocks noChangeArrowheads="1"/>
            </p:cNvSpPr>
            <p:nvPr/>
          </p:nvSpPr>
          <p:spPr bwMode="gray">
            <a:xfrm>
              <a:off x="1200" y="2736"/>
              <a:ext cx="1350" cy="1168"/>
            </a:xfrm>
            <a:prstGeom prst="hexagon">
              <a:avLst>
                <a:gd name="adj" fmla="val 2889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7" name="Line 8"/>
          <p:cNvSpPr>
            <a:spLocks noChangeShapeType="1"/>
          </p:cNvSpPr>
          <p:nvPr/>
        </p:nvSpPr>
        <p:spPr bwMode="auto">
          <a:xfrm>
            <a:off x="2082767" y="2134603"/>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8" name="Text Box 9"/>
          <p:cNvSpPr txBox="1">
            <a:spLocks noChangeArrowheads="1"/>
          </p:cNvSpPr>
          <p:nvPr/>
        </p:nvSpPr>
        <p:spPr bwMode="auto">
          <a:xfrm>
            <a:off x="2991274" y="1588503"/>
            <a:ext cx="3262432"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smtClean="0">
                <a:effectLst>
                  <a:outerShdw blurRad="38100" dist="38100" dir="2700000" algn="tl">
                    <a:srgbClr val="C0C0C0"/>
                  </a:outerShdw>
                </a:effectLst>
                <a:latin typeface="微软雅黑" pitchFamily="34" charset="-122"/>
                <a:ea typeface="微软雅黑" pitchFamily="34" charset="-122"/>
              </a:rPr>
              <a:t>网络信息内容安全背景</a:t>
            </a:r>
            <a:endParaRPr lang="en-US" altLang="zh-CN" sz="2400" dirty="0">
              <a:effectLst>
                <a:outerShdw blurRad="38100" dist="38100" dir="2700000" algn="tl">
                  <a:srgbClr val="C0C0C0"/>
                </a:outerShdw>
              </a:effectLst>
              <a:latin typeface="微软雅黑" pitchFamily="34" charset="-122"/>
              <a:ea typeface="微软雅黑" pitchFamily="34" charset="-122"/>
            </a:endParaRPr>
          </a:p>
        </p:txBody>
      </p:sp>
      <p:sp>
        <p:nvSpPr>
          <p:cNvPr id="9" name="Text Box 10"/>
          <p:cNvSpPr txBox="1">
            <a:spLocks noChangeArrowheads="1"/>
          </p:cNvSpPr>
          <p:nvPr/>
        </p:nvSpPr>
        <p:spPr bwMode="gray">
          <a:xfrm>
            <a:off x="1585540" y="1623428"/>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1</a:t>
            </a:r>
          </a:p>
        </p:txBody>
      </p:sp>
      <p:grpSp>
        <p:nvGrpSpPr>
          <p:cNvPr id="10" name="Group 11"/>
          <p:cNvGrpSpPr>
            <a:grpSpLocks/>
          </p:cNvGrpSpPr>
          <p:nvPr/>
        </p:nvGrpSpPr>
        <p:grpSpPr bwMode="auto">
          <a:xfrm>
            <a:off x="1269967" y="2310601"/>
            <a:ext cx="1016000" cy="665162"/>
            <a:chOff x="3174" y="2656"/>
            <a:chExt cx="1549" cy="1351"/>
          </a:xfrm>
          <a:gradFill flip="none" rotWithShape="1">
            <a:gsLst>
              <a:gs pos="0">
                <a:srgbClr val="339966">
                  <a:shade val="30000"/>
                  <a:satMod val="115000"/>
                </a:srgbClr>
              </a:gs>
              <a:gs pos="50000">
                <a:srgbClr val="339966">
                  <a:shade val="67500"/>
                  <a:satMod val="115000"/>
                </a:srgbClr>
              </a:gs>
              <a:gs pos="100000">
                <a:srgbClr val="339966">
                  <a:shade val="100000"/>
                  <a:satMod val="115000"/>
                </a:srgbClr>
              </a:gs>
            </a:gsLst>
            <a:lin ang="2700000" scaled="1"/>
            <a:tileRect/>
          </a:gradFill>
        </p:grpSpPr>
        <p:sp>
          <p:nvSpPr>
            <p:cNvPr id="35" name="AutoShape 12"/>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6" name="AutoShape 13"/>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7" name="AutoShape 14"/>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1" name="Line 15"/>
          <p:cNvSpPr>
            <a:spLocks noChangeShapeType="1"/>
          </p:cNvSpPr>
          <p:nvPr/>
        </p:nvSpPr>
        <p:spPr bwMode="auto">
          <a:xfrm>
            <a:off x="2082767" y="2920416"/>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3" name="Text Box 17"/>
          <p:cNvSpPr txBox="1">
            <a:spLocks noChangeArrowheads="1"/>
          </p:cNvSpPr>
          <p:nvPr/>
        </p:nvSpPr>
        <p:spPr bwMode="gray">
          <a:xfrm>
            <a:off x="1585540" y="2409242"/>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2</a:t>
            </a:r>
          </a:p>
        </p:txBody>
      </p:sp>
      <p:grpSp>
        <p:nvGrpSpPr>
          <p:cNvPr id="14" name="Group 18"/>
          <p:cNvGrpSpPr>
            <a:grpSpLocks/>
          </p:cNvGrpSpPr>
          <p:nvPr/>
        </p:nvGrpSpPr>
        <p:grpSpPr bwMode="auto">
          <a:xfrm>
            <a:off x="1269967" y="3096419"/>
            <a:ext cx="1016000" cy="665162"/>
            <a:chOff x="1110" y="2656"/>
            <a:chExt cx="1549" cy="1351"/>
          </a:xfr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2700000" scaled="1"/>
            <a:tileRect/>
          </a:gradFill>
        </p:grpSpPr>
        <p:sp>
          <p:nvSpPr>
            <p:cNvPr id="32" name="AutoShape 19"/>
            <p:cNvSpPr>
              <a:spLocks noChangeArrowheads="1"/>
            </p:cNvSpPr>
            <p:nvPr/>
          </p:nvSpPr>
          <p:spPr bwMode="gray">
            <a:xfrm>
              <a:off x="1123"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3" name="AutoShape 20"/>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4" name="AutoShape 21"/>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5" name="Line 22"/>
          <p:cNvSpPr>
            <a:spLocks noChangeShapeType="1"/>
          </p:cNvSpPr>
          <p:nvPr/>
        </p:nvSpPr>
        <p:spPr bwMode="auto">
          <a:xfrm>
            <a:off x="2082767" y="3706228"/>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6" name="Text Box 23"/>
          <p:cNvSpPr txBox="1">
            <a:spLocks noChangeArrowheads="1"/>
          </p:cNvSpPr>
          <p:nvPr/>
        </p:nvSpPr>
        <p:spPr bwMode="auto">
          <a:xfrm>
            <a:off x="3007867" y="2310602"/>
            <a:ext cx="3262432"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smtClean="0">
                <a:effectLst>
                  <a:outerShdw blurRad="38100" dist="38100" dir="2700000" algn="tl">
                    <a:srgbClr val="C0C0C0"/>
                  </a:outerShdw>
                </a:effectLst>
                <a:latin typeface="微软雅黑" pitchFamily="34" charset="-122"/>
                <a:ea typeface="微软雅黑" pitchFamily="34" charset="-122"/>
              </a:rPr>
              <a:t>网络信息内容安全概念</a:t>
            </a:r>
            <a:endParaRPr lang="zh-CN" altLang="en-US" sz="2400" dirty="0">
              <a:effectLst>
                <a:outerShdw blurRad="38100" dist="38100" dir="2700000" algn="tl">
                  <a:srgbClr val="C0C0C0"/>
                </a:outerShdw>
              </a:effectLst>
              <a:latin typeface="微软雅黑" pitchFamily="34" charset="-122"/>
              <a:ea typeface="微软雅黑" pitchFamily="34" charset="-122"/>
            </a:endParaRPr>
          </a:p>
        </p:txBody>
      </p:sp>
      <p:sp>
        <p:nvSpPr>
          <p:cNvPr id="17" name="Text Box 24"/>
          <p:cNvSpPr txBox="1">
            <a:spLocks noChangeArrowheads="1"/>
          </p:cNvSpPr>
          <p:nvPr/>
        </p:nvSpPr>
        <p:spPr bwMode="gray">
          <a:xfrm>
            <a:off x="1585540" y="3195054"/>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3</a:t>
            </a:r>
          </a:p>
        </p:txBody>
      </p:sp>
      <p:grpSp>
        <p:nvGrpSpPr>
          <p:cNvPr id="18" name="Group 25"/>
          <p:cNvGrpSpPr>
            <a:grpSpLocks/>
          </p:cNvGrpSpPr>
          <p:nvPr/>
        </p:nvGrpSpPr>
        <p:grpSpPr bwMode="auto">
          <a:xfrm>
            <a:off x="1269967" y="3882237"/>
            <a:ext cx="1016000" cy="665162"/>
            <a:chOff x="3174" y="2656"/>
            <a:chExt cx="1549" cy="1351"/>
          </a:xfr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p:grpSpPr>
        <p:sp>
          <p:nvSpPr>
            <p:cNvPr id="29"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0"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1"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9" name="Line 29"/>
          <p:cNvSpPr>
            <a:spLocks noChangeShapeType="1"/>
          </p:cNvSpPr>
          <p:nvPr/>
        </p:nvSpPr>
        <p:spPr bwMode="auto">
          <a:xfrm>
            <a:off x="2082767" y="4492041"/>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0" name="Text Box 30"/>
          <p:cNvSpPr txBox="1">
            <a:spLocks noChangeArrowheads="1"/>
          </p:cNvSpPr>
          <p:nvPr/>
        </p:nvSpPr>
        <p:spPr bwMode="auto">
          <a:xfrm>
            <a:off x="3007867" y="3128224"/>
            <a:ext cx="2031325"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smtClean="0">
                <a:effectLst>
                  <a:outerShdw blurRad="38100" dist="38100" dir="2700000" algn="tl">
                    <a:srgbClr val="C0C0C0"/>
                  </a:outerShdw>
                </a:effectLst>
                <a:latin typeface="微软雅黑" pitchFamily="34" charset="-122"/>
                <a:ea typeface="微软雅黑" pitchFamily="34" charset="-122"/>
              </a:rPr>
              <a:t>主流产品简介</a:t>
            </a:r>
            <a:endParaRPr lang="en-US" altLang="zh-CN" sz="2400" dirty="0">
              <a:effectLst>
                <a:outerShdw blurRad="38100" dist="38100" dir="2700000" algn="tl">
                  <a:srgbClr val="C0C0C0"/>
                </a:outerShdw>
              </a:effectLst>
              <a:latin typeface="微软雅黑" pitchFamily="34" charset="-122"/>
              <a:ea typeface="微软雅黑" pitchFamily="34" charset="-122"/>
            </a:endParaRPr>
          </a:p>
        </p:txBody>
      </p:sp>
      <p:sp>
        <p:nvSpPr>
          <p:cNvPr id="21" name="Text Box 31"/>
          <p:cNvSpPr txBox="1">
            <a:spLocks noChangeArrowheads="1"/>
          </p:cNvSpPr>
          <p:nvPr/>
        </p:nvSpPr>
        <p:spPr bwMode="gray">
          <a:xfrm>
            <a:off x="1585540" y="39808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4</a:t>
            </a:r>
          </a:p>
        </p:txBody>
      </p:sp>
      <p:grpSp>
        <p:nvGrpSpPr>
          <p:cNvPr id="22" name="Group 25"/>
          <p:cNvGrpSpPr>
            <a:grpSpLocks/>
          </p:cNvGrpSpPr>
          <p:nvPr/>
        </p:nvGrpSpPr>
        <p:grpSpPr bwMode="auto">
          <a:xfrm>
            <a:off x="1282809" y="4668055"/>
            <a:ext cx="1016000" cy="665162"/>
            <a:chOff x="3174" y="2656"/>
            <a:chExt cx="1549" cy="1351"/>
          </a:xfrm>
          <a:solidFill>
            <a:srgbClr val="31B5D6"/>
          </a:solidFill>
        </p:grpSpPr>
        <p:sp>
          <p:nvSpPr>
            <p:cNvPr id="26"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27"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28"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23" name="Line 29"/>
          <p:cNvSpPr>
            <a:spLocks noChangeShapeType="1"/>
          </p:cNvSpPr>
          <p:nvPr/>
        </p:nvSpPr>
        <p:spPr bwMode="auto">
          <a:xfrm>
            <a:off x="2095467" y="5277853"/>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4" name="Text Box 30"/>
          <p:cNvSpPr txBox="1">
            <a:spLocks noChangeArrowheads="1"/>
          </p:cNvSpPr>
          <p:nvPr/>
        </p:nvSpPr>
        <p:spPr bwMode="auto">
          <a:xfrm>
            <a:off x="3097003" y="3893562"/>
            <a:ext cx="3262432" cy="461665"/>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dirty="0" smtClean="0">
                <a:latin typeface="微软雅黑" pitchFamily="34" charset="-122"/>
                <a:ea typeface="微软雅黑" pitchFamily="34" charset="-122"/>
              </a:rPr>
              <a:t>研究的意义及发展趋势</a:t>
            </a:r>
            <a:endParaRPr lang="en-US" altLang="zh-CN" dirty="0">
              <a:latin typeface="微软雅黑" pitchFamily="34" charset="-122"/>
              <a:ea typeface="微软雅黑" pitchFamily="34" charset="-122"/>
            </a:endParaRPr>
          </a:p>
        </p:txBody>
      </p:sp>
      <p:sp>
        <p:nvSpPr>
          <p:cNvPr id="25" name="Text Box 31"/>
          <p:cNvSpPr txBox="1">
            <a:spLocks noChangeArrowheads="1"/>
          </p:cNvSpPr>
          <p:nvPr/>
        </p:nvSpPr>
        <p:spPr bwMode="gray">
          <a:xfrm>
            <a:off x="1598240" y="4766679"/>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5</a:t>
            </a:r>
          </a:p>
        </p:txBody>
      </p:sp>
      <p:pic>
        <p:nvPicPr>
          <p:cNvPr id="41" name="Picture 2" descr="C:\Users\Administrator\Desktop\25p1ckfib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69" y="200678"/>
            <a:ext cx="944631" cy="9446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2" name="Text Box 30"/>
          <p:cNvSpPr txBox="1">
            <a:spLocks noChangeArrowheads="1"/>
          </p:cNvSpPr>
          <p:nvPr/>
        </p:nvSpPr>
        <p:spPr bwMode="auto">
          <a:xfrm>
            <a:off x="3122504" y="4693087"/>
            <a:ext cx="2646878" cy="461665"/>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dirty="0" smtClean="0">
                <a:latin typeface="微软雅黑" pitchFamily="34" charset="-122"/>
                <a:ea typeface="微软雅黑" pitchFamily="34" charset="-122"/>
              </a:rPr>
              <a:t>本章小结及思考题</a:t>
            </a:r>
            <a:endParaRPr lang="en-US"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19253365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921600" y="1247457"/>
            <a:ext cx="3297698"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smtClean="0"/>
              <a:t>步骤</a:t>
            </a:r>
            <a:r>
              <a:rPr lang="en-US" altLang="zh-CN" dirty="0"/>
              <a:t>2</a:t>
            </a:r>
            <a:r>
              <a:rPr lang="zh-CN" altLang="en-US" dirty="0" smtClean="0"/>
              <a:t>：定向操纵</a:t>
            </a:r>
            <a:endParaRPr lang="zh-CN" altLang="en-US" dirty="0"/>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65581" y="319584"/>
            <a:ext cx="664156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补充</a:t>
            </a:r>
            <a:r>
              <a:rPr lang="en-US" altLang="zh-CN" dirty="0" smtClean="0"/>
              <a:t>1</a:t>
            </a:r>
            <a:r>
              <a:rPr lang="zh-CN" altLang="en-US" dirty="0" smtClean="0"/>
              <a:t>：如何操纵美国大选？</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AutoShape 2" descr="http://mmbiz.qpic.cn/mmbiz_jpg/zYDoI5AgJrus6M1nMkfQKDuZtuCf54LXpEic4ZPHgRicX71nn68G0kCXUu8nxibxOPve7MicIicc1Rp1PLk5l0SudLQ/640?wx_fmt=jpeg&amp;tp=webp&amp;wxfrom=5&amp;wx_lazy=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4"/>
          <p:cNvSpPr>
            <a:spLocks/>
          </p:cNvSpPr>
          <p:nvPr/>
        </p:nvSpPr>
        <p:spPr bwMode="auto">
          <a:xfrm>
            <a:off x="4068087" y="2466712"/>
            <a:ext cx="1440000" cy="1440000"/>
          </a:xfrm>
          <a:prstGeom prst="flowChartConnector">
            <a:avLst/>
          </a:prstGeom>
          <a:solidFill>
            <a:srgbClr val="31B5D6"/>
          </a:solidFill>
          <a:ln>
            <a:noFill/>
          </a:ln>
          <a:effectLst>
            <a:reflection endPos="21000" dist="50800" dir="5400000" sy="-100000" algn="bl" rotWithShape="0"/>
          </a:effectLst>
          <a:extLst/>
        </p:spPr>
        <p:txBody>
          <a:bodyPr vert="horz" wrap="square" lIns="91440" tIns="45720" rIns="91440" bIns="45720" numCol="1" anchor="t" anchorCtr="0" compatLnSpc="1">
            <a:prstTxWarp prst="textNoShape">
              <a:avLst/>
            </a:prstTxWarp>
          </a:bodyPr>
          <a:lstStyle/>
          <a:p>
            <a:endParaRPr lang="zh-CN" altLang="en-US" dirty="0"/>
          </a:p>
        </p:txBody>
      </p:sp>
      <p:sp>
        <p:nvSpPr>
          <p:cNvPr id="82" name="TextBox 33"/>
          <p:cNvSpPr txBox="1"/>
          <p:nvPr/>
        </p:nvSpPr>
        <p:spPr>
          <a:xfrm>
            <a:off x="4234087" y="2777316"/>
            <a:ext cx="1107996" cy="369332"/>
          </a:xfrm>
          <a:prstGeom prst="rect">
            <a:avLst/>
          </a:prstGeom>
          <a:noFill/>
        </p:spPr>
        <p:txBody>
          <a:bodyPr wrap="none" rtlCol="0">
            <a:spAutoFit/>
          </a:bodyPr>
          <a:lstStyle/>
          <a:p>
            <a:pPr algn="ctr"/>
            <a:r>
              <a:rPr lang="zh-CN" altLang="en-US" dirty="0" smtClean="0">
                <a:solidFill>
                  <a:schemeClr val="bg1"/>
                </a:solidFill>
                <a:latin typeface="微软雅黑" pitchFamily="34" charset="-122"/>
                <a:ea typeface="微软雅黑" pitchFamily="34" charset="-122"/>
              </a:rPr>
              <a:t>定向操纵</a:t>
            </a:r>
            <a:endParaRPr lang="en-US" altLang="zh-CN" dirty="0">
              <a:solidFill>
                <a:schemeClr val="bg1"/>
              </a:solidFill>
              <a:latin typeface="微软雅黑" pitchFamily="34" charset="-122"/>
              <a:ea typeface="微软雅黑" pitchFamily="34" charset="-122"/>
            </a:endParaRPr>
          </a:p>
        </p:txBody>
      </p:sp>
      <p:cxnSp>
        <p:nvCxnSpPr>
          <p:cNvPr id="83" name="直接箭头连接符 82"/>
          <p:cNvCxnSpPr/>
          <p:nvPr/>
        </p:nvCxnSpPr>
        <p:spPr>
          <a:xfrm flipH="1">
            <a:off x="1125644" y="2271520"/>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接连接符 83"/>
          <p:cNvCxnSpPr>
            <a:endCxn id="81" idx="1"/>
          </p:cNvCxnSpPr>
          <p:nvPr/>
        </p:nvCxnSpPr>
        <p:spPr>
          <a:xfrm>
            <a:off x="3553551" y="2271520"/>
            <a:ext cx="725419" cy="406075"/>
          </a:xfrm>
          <a:prstGeom prst="line">
            <a:avLst/>
          </a:prstGeom>
          <a:ln>
            <a:solidFill>
              <a:srgbClr val="F784A5"/>
            </a:solidFill>
          </a:ln>
        </p:spPr>
        <p:style>
          <a:lnRef idx="1">
            <a:schemeClr val="accent1"/>
          </a:lnRef>
          <a:fillRef idx="0">
            <a:schemeClr val="accent1"/>
          </a:fillRef>
          <a:effectRef idx="0">
            <a:schemeClr val="accent1"/>
          </a:effectRef>
          <a:fontRef idx="minor">
            <a:schemeClr val="tx1"/>
          </a:fontRef>
        </p:style>
      </p:cxnSp>
      <p:sp>
        <p:nvSpPr>
          <p:cNvPr id="146" name="文本框 88"/>
          <p:cNvSpPr txBox="1"/>
          <p:nvPr/>
        </p:nvSpPr>
        <p:spPr>
          <a:xfrm>
            <a:off x="1042668" y="2506416"/>
            <a:ext cx="2510883" cy="2031325"/>
          </a:xfrm>
          <a:prstGeom prst="rect">
            <a:avLst/>
          </a:prstGeom>
          <a:noFill/>
        </p:spPr>
        <p:txBody>
          <a:bodyPr wrap="square" rtlCol="0">
            <a:spAutoFit/>
          </a:bodyPr>
          <a:lstStyle/>
          <a:p>
            <a:pPr marL="285750" indent="-285750">
              <a:buFont typeface="Wingdings" pitchFamily="2" charset="2"/>
              <a:buChar char="l"/>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买来了所有美国成年人的用户数据</a:t>
            </a:r>
          </a:p>
          <a:p>
            <a:pPr marL="285750" indent="-285750">
              <a:buFont typeface="Wingdings" pitchFamily="2" charset="2"/>
              <a:buChar char="l"/>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然后把这些</a:t>
            </a:r>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人分成</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了</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32</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种不同的性格</a:t>
            </a:r>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大</a:t>
            </a:r>
            <a:endParaRPr lang="en-US" altLang="zh-CN" sz="1400" dirty="0" smtClean="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联系</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广告</a:t>
            </a:r>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公司在</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Facebook</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这个平台上</a:t>
            </a:r>
          </a:p>
          <a:p>
            <a:pPr marL="285750" indent="-285750">
              <a:buFont typeface="Wingdings" pitchFamily="2" charset="2"/>
              <a:buChar char="l"/>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发布了</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17.5</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万个各不相同</a:t>
            </a:r>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的宣传</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特朗普观点的广告</a:t>
            </a:r>
            <a:endParaRPr lang="en-US" altLang="zh-CN" sz="1400" dirty="0" smtClean="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47" name="文本框 87"/>
          <p:cNvSpPr txBox="1"/>
          <p:nvPr/>
        </p:nvSpPr>
        <p:spPr>
          <a:xfrm>
            <a:off x="6487788" y="4852495"/>
            <a:ext cx="558797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2000">
                <a:latin typeface="微软雅黑" pitchFamily="34" charset="-122"/>
                <a:ea typeface="微软雅黑" pitchFamily="34" charset="-122"/>
              </a:defRPr>
            </a:lvl1pPr>
          </a:lstStyle>
          <a:p>
            <a:r>
              <a:rPr lang="zh-CN" altLang="en-US" dirty="0"/>
              <a:t>不同的人看到的广告标题、颜色、字体都是不同的，这种广告能覆盖哪怕最小的受众群体，甚至具体到</a:t>
            </a:r>
            <a:r>
              <a:rPr lang="zh-CN" altLang="en-US" dirty="0" smtClean="0"/>
              <a:t>个人！</a:t>
            </a:r>
            <a:endParaRPr lang="zh-CN" altLang="en-US" dirty="0"/>
          </a:p>
        </p:txBody>
      </p:sp>
      <p:pic>
        <p:nvPicPr>
          <p:cNvPr id="22530"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05345" y="1524600"/>
            <a:ext cx="5352860" cy="30131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3417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921600" y="1247457"/>
            <a:ext cx="3297698"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smtClean="0"/>
              <a:t>步骤</a:t>
            </a:r>
            <a:r>
              <a:rPr lang="en-US" altLang="zh-CN" dirty="0" smtClean="0"/>
              <a:t>3</a:t>
            </a:r>
            <a:r>
              <a:rPr lang="zh-CN" altLang="en-US" dirty="0" smtClean="0"/>
              <a:t>：恶意传播</a:t>
            </a:r>
            <a:endParaRPr lang="zh-CN" altLang="en-US" dirty="0"/>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65581" y="319584"/>
            <a:ext cx="664156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补充</a:t>
            </a:r>
            <a:r>
              <a:rPr lang="en-US" altLang="zh-CN" dirty="0" smtClean="0"/>
              <a:t>1</a:t>
            </a:r>
            <a:r>
              <a:rPr lang="zh-CN" altLang="en-US" dirty="0" smtClean="0"/>
              <a:t>：如何操纵美国大选？</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AutoShape 2" descr="http://mmbiz.qpic.cn/mmbiz_jpg/zYDoI5AgJrus6M1nMkfQKDuZtuCf54LXpEic4ZPHgRicX71nn68G0kCXUu8nxibxOPve7MicIicc1Rp1PLk5l0SudLQ/640?wx_fmt=jpeg&amp;tp=webp&amp;wxfrom=5&amp;wx_lazy=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4"/>
          <p:cNvSpPr>
            <a:spLocks/>
          </p:cNvSpPr>
          <p:nvPr/>
        </p:nvSpPr>
        <p:spPr bwMode="auto">
          <a:xfrm>
            <a:off x="4068087" y="2466712"/>
            <a:ext cx="1440000" cy="1440000"/>
          </a:xfrm>
          <a:prstGeom prst="flowChartConnector">
            <a:avLst/>
          </a:prstGeom>
          <a:solidFill>
            <a:srgbClr val="31B5D6"/>
          </a:solidFill>
          <a:ln>
            <a:noFill/>
          </a:ln>
          <a:effectLst>
            <a:reflection endPos="21000" dist="50800" dir="5400000" sy="-100000" algn="bl" rotWithShape="0"/>
          </a:effectLst>
          <a:extLst/>
        </p:spPr>
        <p:txBody>
          <a:bodyPr vert="horz" wrap="square" lIns="91440" tIns="45720" rIns="91440" bIns="45720" numCol="1" anchor="t" anchorCtr="0" compatLnSpc="1">
            <a:prstTxWarp prst="textNoShape">
              <a:avLst/>
            </a:prstTxWarp>
          </a:bodyPr>
          <a:lstStyle/>
          <a:p>
            <a:endParaRPr lang="zh-CN" altLang="en-US" dirty="0"/>
          </a:p>
        </p:txBody>
      </p:sp>
      <p:sp>
        <p:nvSpPr>
          <p:cNvPr id="82" name="TextBox 33"/>
          <p:cNvSpPr txBox="1"/>
          <p:nvPr/>
        </p:nvSpPr>
        <p:spPr>
          <a:xfrm>
            <a:off x="4234087" y="2777316"/>
            <a:ext cx="1107996" cy="369332"/>
          </a:xfrm>
          <a:prstGeom prst="rect">
            <a:avLst/>
          </a:prstGeom>
          <a:noFill/>
        </p:spPr>
        <p:txBody>
          <a:bodyPr wrap="none" rtlCol="0">
            <a:spAutoFit/>
          </a:bodyPr>
          <a:lstStyle/>
          <a:p>
            <a:pPr algn="ctr"/>
            <a:r>
              <a:rPr lang="zh-CN" altLang="en-US" dirty="0" smtClean="0">
                <a:solidFill>
                  <a:schemeClr val="bg1"/>
                </a:solidFill>
                <a:latin typeface="微软雅黑" pitchFamily="34" charset="-122"/>
                <a:ea typeface="微软雅黑" pitchFamily="34" charset="-122"/>
              </a:rPr>
              <a:t>恶意传播</a:t>
            </a:r>
            <a:endParaRPr lang="en-US" altLang="zh-CN" dirty="0">
              <a:solidFill>
                <a:schemeClr val="bg1"/>
              </a:solidFill>
              <a:latin typeface="微软雅黑" pitchFamily="34" charset="-122"/>
              <a:ea typeface="微软雅黑" pitchFamily="34" charset="-122"/>
            </a:endParaRPr>
          </a:p>
        </p:txBody>
      </p:sp>
      <p:cxnSp>
        <p:nvCxnSpPr>
          <p:cNvPr id="83" name="直接箭头连接符 82"/>
          <p:cNvCxnSpPr/>
          <p:nvPr/>
        </p:nvCxnSpPr>
        <p:spPr>
          <a:xfrm flipH="1">
            <a:off x="1125644" y="2271520"/>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接连接符 83"/>
          <p:cNvCxnSpPr>
            <a:endCxn id="81" idx="1"/>
          </p:cNvCxnSpPr>
          <p:nvPr/>
        </p:nvCxnSpPr>
        <p:spPr>
          <a:xfrm>
            <a:off x="3553551" y="2271520"/>
            <a:ext cx="725419" cy="406075"/>
          </a:xfrm>
          <a:prstGeom prst="line">
            <a:avLst/>
          </a:prstGeom>
          <a:ln>
            <a:solidFill>
              <a:srgbClr val="F784A5"/>
            </a:solidFill>
          </a:ln>
        </p:spPr>
        <p:style>
          <a:lnRef idx="1">
            <a:schemeClr val="accent1"/>
          </a:lnRef>
          <a:fillRef idx="0">
            <a:schemeClr val="accent1"/>
          </a:fillRef>
          <a:effectRef idx="0">
            <a:schemeClr val="accent1"/>
          </a:effectRef>
          <a:fontRef idx="minor">
            <a:schemeClr val="tx1"/>
          </a:fontRef>
        </p:style>
      </p:cxnSp>
      <p:sp>
        <p:nvSpPr>
          <p:cNvPr id="146" name="文本框 88"/>
          <p:cNvSpPr txBox="1"/>
          <p:nvPr/>
        </p:nvSpPr>
        <p:spPr>
          <a:xfrm>
            <a:off x="1042668" y="2506416"/>
            <a:ext cx="2510883" cy="1600438"/>
          </a:xfrm>
          <a:prstGeom prst="rect">
            <a:avLst/>
          </a:prstGeom>
          <a:noFill/>
        </p:spPr>
        <p:txBody>
          <a:bodyPr wrap="square" rtlCol="0">
            <a:spAutoFit/>
          </a:bodyPr>
          <a:lstStyle/>
          <a:p>
            <a:pPr marL="285750" indent="-285750">
              <a:buFont typeface="Wingdings" pitchFamily="2" charset="2"/>
              <a:buChar char="l"/>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在迈阿密的一个叫“小海地”</a:t>
            </a:r>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的海地</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裔黑人聚居区那里</a:t>
            </a:r>
          </a:p>
          <a:p>
            <a:pPr marL="285750" indent="-285750">
              <a:buFont typeface="Wingdings" pitchFamily="2" charset="2"/>
              <a:buChar char="l"/>
            </a:pPr>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曝光希拉里</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夫妇的克林顿基金会</a:t>
            </a:r>
          </a:p>
          <a:p>
            <a:pPr marL="285750" indent="-285750">
              <a:buFont typeface="Wingdings" pitchFamily="2" charset="2"/>
              <a:buChar char="l"/>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在海地地震</a:t>
            </a:r>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后滥用</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救灾款等等恶劣行径</a:t>
            </a:r>
          </a:p>
        </p:txBody>
      </p:sp>
      <p:sp>
        <p:nvSpPr>
          <p:cNvPr id="147" name="文本框 87"/>
          <p:cNvSpPr txBox="1"/>
          <p:nvPr/>
        </p:nvSpPr>
        <p:spPr>
          <a:xfrm>
            <a:off x="6841733" y="4852495"/>
            <a:ext cx="5587973"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2000">
                <a:latin typeface="微软雅黑" pitchFamily="34" charset="-122"/>
                <a:ea typeface="微软雅黑" pitchFamily="34" charset="-122"/>
              </a:defRPr>
            </a:lvl1pPr>
          </a:lstStyle>
          <a:p>
            <a:r>
              <a:rPr lang="zh-CN" altLang="en-US" dirty="0" smtClean="0"/>
              <a:t>改变了一个</a:t>
            </a:r>
            <a:r>
              <a:rPr lang="zh-CN" altLang="en-US" dirty="0"/>
              <a:t>区域</a:t>
            </a:r>
            <a:r>
              <a:rPr lang="zh-CN" altLang="en-US" dirty="0" smtClean="0"/>
              <a:t>里居民</a:t>
            </a:r>
            <a:r>
              <a:rPr lang="zh-CN" altLang="en-US" dirty="0"/>
              <a:t>的心理导向！</a:t>
            </a:r>
          </a:p>
        </p:txBody>
      </p:sp>
      <p:pic>
        <p:nvPicPr>
          <p:cNvPr id="23554"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38109" y="1669445"/>
            <a:ext cx="4211782" cy="2810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73745" y="1256217"/>
            <a:ext cx="3566058" cy="341152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22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circle(in)">
                                      <p:cBhvr>
                                        <p:cTn id="7" dur="2000"/>
                                        <p:tgtEl>
                                          <p:spTgt spid="23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65581" y="319584"/>
            <a:ext cx="664156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补充</a:t>
            </a:r>
            <a:r>
              <a:rPr lang="en-US" altLang="zh-CN" dirty="0" smtClean="0"/>
              <a:t>1</a:t>
            </a:r>
            <a:r>
              <a:rPr lang="zh-CN" altLang="en-US" dirty="0" smtClean="0"/>
              <a:t>：如何操纵美国大选？</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AutoShape 2" descr="http://mmbiz.qpic.cn/mmbiz_jpg/zYDoI5AgJrus6M1nMkfQKDuZtuCf54LXpEic4ZPHgRicX71nn68G0kCXUu8nxibxOPve7MicIicc1Rp1PLk5l0SudLQ/640?wx_fmt=jpeg&amp;tp=webp&amp;wxfrom=5&amp;wx_lazy=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4"/>
          <p:cNvSpPr>
            <a:spLocks/>
          </p:cNvSpPr>
          <p:nvPr/>
        </p:nvSpPr>
        <p:spPr bwMode="auto">
          <a:xfrm>
            <a:off x="4068087" y="2466712"/>
            <a:ext cx="1440000" cy="1440000"/>
          </a:xfrm>
          <a:prstGeom prst="flowChartConnector">
            <a:avLst/>
          </a:prstGeom>
          <a:solidFill>
            <a:srgbClr val="31B5D6"/>
          </a:solidFill>
          <a:ln>
            <a:noFill/>
          </a:ln>
          <a:effectLst>
            <a:reflection endPos="21000" dist="50800" dir="5400000" sy="-100000" algn="bl" rotWithShape="0"/>
          </a:effectLst>
          <a:extLst/>
        </p:spPr>
        <p:txBody>
          <a:bodyPr vert="horz" wrap="square" lIns="91440" tIns="45720" rIns="91440" bIns="45720" numCol="1" anchor="t" anchorCtr="0" compatLnSpc="1">
            <a:prstTxWarp prst="textNoShape">
              <a:avLst/>
            </a:prstTxWarp>
          </a:bodyPr>
          <a:lstStyle/>
          <a:p>
            <a:endParaRPr lang="zh-CN" altLang="en-US" dirty="0"/>
          </a:p>
        </p:txBody>
      </p:sp>
      <p:sp>
        <p:nvSpPr>
          <p:cNvPr id="82" name="TextBox 33"/>
          <p:cNvSpPr txBox="1"/>
          <p:nvPr/>
        </p:nvSpPr>
        <p:spPr>
          <a:xfrm>
            <a:off x="4234086" y="2777316"/>
            <a:ext cx="1107996" cy="369332"/>
          </a:xfrm>
          <a:prstGeom prst="rect">
            <a:avLst/>
          </a:prstGeom>
          <a:noFill/>
        </p:spPr>
        <p:txBody>
          <a:bodyPr wrap="none" rtlCol="0">
            <a:spAutoFit/>
          </a:bodyPr>
          <a:lstStyle/>
          <a:p>
            <a:pPr algn="ctr"/>
            <a:r>
              <a:rPr lang="zh-CN" altLang="en-US" dirty="0" smtClean="0">
                <a:solidFill>
                  <a:schemeClr val="bg1"/>
                </a:solidFill>
                <a:latin typeface="微软雅黑" pitchFamily="34" charset="-122"/>
                <a:ea typeface="微软雅黑" pitchFamily="34" charset="-122"/>
              </a:rPr>
              <a:t>精确审核</a:t>
            </a:r>
            <a:endParaRPr lang="en-US" altLang="zh-CN" dirty="0">
              <a:solidFill>
                <a:schemeClr val="bg1"/>
              </a:solidFill>
              <a:latin typeface="微软雅黑" pitchFamily="34" charset="-122"/>
              <a:ea typeface="微软雅黑" pitchFamily="34" charset="-122"/>
            </a:endParaRPr>
          </a:p>
        </p:txBody>
      </p:sp>
      <p:cxnSp>
        <p:nvCxnSpPr>
          <p:cNvPr id="83" name="直接箭头连接符 82"/>
          <p:cNvCxnSpPr/>
          <p:nvPr/>
        </p:nvCxnSpPr>
        <p:spPr>
          <a:xfrm flipH="1">
            <a:off x="1125644" y="2271520"/>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接连接符 83"/>
          <p:cNvCxnSpPr>
            <a:endCxn id="81" idx="1"/>
          </p:cNvCxnSpPr>
          <p:nvPr/>
        </p:nvCxnSpPr>
        <p:spPr>
          <a:xfrm>
            <a:off x="3553551" y="2271520"/>
            <a:ext cx="725419" cy="406075"/>
          </a:xfrm>
          <a:prstGeom prst="line">
            <a:avLst/>
          </a:prstGeom>
          <a:ln>
            <a:solidFill>
              <a:srgbClr val="F784A5"/>
            </a:solidFill>
          </a:ln>
        </p:spPr>
        <p:style>
          <a:lnRef idx="1">
            <a:schemeClr val="accent1"/>
          </a:lnRef>
          <a:fillRef idx="0">
            <a:schemeClr val="accent1"/>
          </a:fillRef>
          <a:effectRef idx="0">
            <a:schemeClr val="accent1"/>
          </a:effectRef>
          <a:fontRef idx="minor">
            <a:schemeClr val="tx1"/>
          </a:fontRef>
        </p:style>
      </p:cxnSp>
      <p:sp>
        <p:nvSpPr>
          <p:cNvPr id="146" name="文本框 88"/>
          <p:cNvSpPr txBox="1"/>
          <p:nvPr/>
        </p:nvSpPr>
        <p:spPr>
          <a:xfrm>
            <a:off x="1042668" y="2506416"/>
            <a:ext cx="2510883" cy="1600438"/>
          </a:xfrm>
          <a:prstGeom prst="rect">
            <a:avLst/>
          </a:prstGeom>
          <a:noFill/>
        </p:spPr>
        <p:txBody>
          <a:bodyPr wrap="square" rtlCol="0">
            <a:spAutoFit/>
          </a:bodyPr>
          <a:lstStyle/>
          <a:p>
            <a:pPr marL="285750" indent="-285750">
              <a:buFont typeface="Wingdings" pitchFamily="2" charset="2"/>
              <a:buChar char="l"/>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亚历山大是特朗普团队里</a:t>
            </a:r>
          </a:p>
          <a:p>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      掌管</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数字策略的负责人</a:t>
            </a:r>
          </a:p>
          <a:p>
            <a:pPr marL="285750" indent="-285750">
              <a:buFont typeface="Wingdings" pitchFamily="2" charset="2"/>
              <a:buChar char="l"/>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每当特朗普要发推特</a:t>
            </a:r>
          </a:p>
          <a:p>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      都</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要经过亚历山大的许可</a:t>
            </a:r>
          </a:p>
          <a:p>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      在</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内容、句式、字数、</a:t>
            </a:r>
          </a:p>
          <a:p>
            <a:pPr marL="285750" indent="-285750">
              <a:buFont typeface="Wingdings" pitchFamily="2" charset="2"/>
              <a:buChar char="l"/>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含义等因素的综合考量下</a:t>
            </a:r>
          </a:p>
          <a:p>
            <a:pPr marL="285750" indent="-285750">
              <a:buFont typeface="Wingdings" pitchFamily="2" charset="2"/>
              <a:buChar char="l"/>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才允许发布</a:t>
            </a:r>
          </a:p>
        </p:txBody>
      </p:sp>
      <p:sp>
        <p:nvSpPr>
          <p:cNvPr id="147" name="文本框 87"/>
          <p:cNvSpPr txBox="1"/>
          <p:nvPr/>
        </p:nvSpPr>
        <p:spPr>
          <a:xfrm>
            <a:off x="6841733" y="4852495"/>
            <a:ext cx="5193249"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2000">
                <a:latin typeface="微软雅黑" pitchFamily="34" charset="-122"/>
                <a:ea typeface="微软雅黑" pitchFamily="34" charset="-122"/>
              </a:defRPr>
            </a:lvl1pPr>
          </a:lstStyle>
          <a:p>
            <a:r>
              <a:rPr lang="zh-CN" altLang="en-US" dirty="0"/>
              <a:t>以数据为驱动的营销传播方式，在特朗普总统的胜利中发挥了不可或缺的作用</a:t>
            </a:r>
          </a:p>
        </p:txBody>
      </p:sp>
      <p:pic>
        <p:nvPicPr>
          <p:cNvPr id="24578"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12000" y="1564662"/>
            <a:ext cx="4330611" cy="265926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29135" y="4739555"/>
            <a:ext cx="2265264" cy="185625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90049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网络信息内容的分析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2" name="矩形 161"/>
          <p:cNvSpPr/>
          <p:nvPr/>
        </p:nvSpPr>
        <p:spPr bwMode="auto">
          <a:xfrm>
            <a:off x="1226448" y="2378466"/>
            <a:ext cx="4608232" cy="2448273"/>
          </a:xfrm>
          <a:prstGeom prst="rect">
            <a:avLst/>
          </a:prstGeom>
          <a:solidFill>
            <a:schemeClr val="accent6">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zh-CN" altLang="en-US" sz="1400" dirty="0" smtClean="0">
                <a:latin typeface="微软雅黑" pitchFamily="34" charset="-122"/>
                <a:ea typeface="微软雅黑" pitchFamily="34" charset="-122"/>
              </a:rPr>
              <a:t>库珀能</a:t>
            </a:r>
            <a:r>
              <a:rPr lang="zh-CN" altLang="en-US" sz="1400" dirty="0">
                <a:latin typeface="微软雅黑" pitchFamily="34" charset="-122"/>
                <a:ea typeface="微软雅黑" pitchFamily="34" charset="-122"/>
              </a:rPr>
              <a:t>在短时间掌握无数公司资料和背景，也就是将世界上已经存在的海量数据（包括公司财报、电视、几十年前的报纸、互联网、小道消 息等）挖掘出来，串联起来，甚至将</a:t>
            </a:r>
            <a:r>
              <a:rPr lang="en-US" altLang="zh-CN" sz="1400" dirty="0">
                <a:latin typeface="微软雅黑" pitchFamily="34" charset="-122"/>
                <a:ea typeface="微软雅黑" pitchFamily="34" charset="-122"/>
              </a:rPr>
              <a:t>Face Book</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Twitter</a:t>
            </a:r>
            <a:r>
              <a:rPr lang="zh-CN" altLang="en-US" sz="1400" dirty="0">
                <a:latin typeface="微软雅黑" pitchFamily="34" charset="-122"/>
                <a:ea typeface="微软雅黑" pitchFamily="34" charset="-122"/>
              </a:rPr>
              <a:t>的海量社交数据挖掘得到普通大众对某种股票的感情倾向，通过海量信息的挖掘、分析，使一切内幕都不是内幕，使一切趋势都在眼前， 结果在</a:t>
            </a:r>
            <a:r>
              <a:rPr lang="en-US" altLang="zh-CN" sz="1400" dirty="0">
                <a:latin typeface="微软雅黑" pitchFamily="34" charset="-122"/>
                <a:ea typeface="微软雅黑" pitchFamily="34" charset="-122"/>
              </a:rPr>
              <a:t>10</a:t>
            </a:r>
            <a:r>
              <a:rPr lang="zh-CN" altLang="en-US" sz="1400" dirty="0">
                <a:latin typeface="微软雅黑" pitchFamily="34" charset="-122"/>
                <a:ea typeface="微软雅黑" pitchFamily="34" charset="-122"/>
              </a:rPr>
              <a:t>天内他就赢得了</a:t>
            </a:r>
            <a:r>
              <a:rPr lang="en-US" altLang="zh-CN" sz="1400" dirty="0">
                <a:latin typeface="微软雅黑" pitchFamily="34" charset="-122"/>
                <a:ea typeface="微软雅黑" pitchFamily="34" charset="-122"/>
              </a:rPr>
              <a:t>200</a:t>
            </a:r>
            <a:r>
              <a:rPr lang="zh-CN" altLang="en-US" sz="1400" dirty="0">
                <a:latin typeface="微软雅黑" pitchFamily="34" charset="-122"/>
                <a:ea typeface="微软雅黑" pitchFamily="34" charset="-122"/>
              </a:rPr>
              <a:t>万美元。这部电影简直是展现大数据魔力的教材性电影，推荐没有看过的</a:t>
            </a:r>
            <a:r>
              <a:rPr lang="en-US" altLang="zh-CN" sz="1400" dirty="0">
                <a:latin typeface="微软雅黑" pitchFamily="34" charset="-122"/>
                <a:ea typeface="微软雅黑" pitchFamily="34" charset="-122"/>
              </a:rPr>
              <a:t>IT</a:t>
            </a:r>
            <a:r>
              <a:rPr lang="zh-CN" altLang="en-US" sz="1400" dirty="0">
                <a:latin typeface="微软雅黑" pitchFamily="34" charset="-122"/>
                <a:ea typeface="微软雅黑" pitchFamily="34" charset="-122"/>
              </a:rPr>
              <a:t>人士</a:t>
            </a:r>
            <a:r>
              <a:rPr lang="zh-CN" altLang="en-US" sz="1400" dirty="0" smtClean="0">
                <a:latin typeface="微软雅黑" pitchFamily="34" charset="-122"/>
                <a:ea typeface="微软雅黑" pitchFamily="34" charset="-122"/>
              </a:rPr>
              <a:t>看一看。</a:t>
            </a:r>
            <a:endParaRPr lang="zh-CN" altLang="en-US" sz="1400" dirty="0" smtClean="0">
              <a:solidFill>
                <a:srgbClr val="FFFFFF">
                  <a:alpha val="98824"/>
                </a:srgbClr>
              </a:solidFill>
              <a:latin typeface="微软雅黑" pitchFamily="34" charset="-122"/>
              <a:ea typeface="微软雅黑" pitchFamily="34" charset="-122"/>
              <a:cs typeface="Segoe UI" pitchFamily="34" charset="0"/>
            </a:endParaRPr>
          </a:p>
        </p:txBody>
      </p:sp>
      <p:sp>
        <p:nvSpPr>
          <p:cNvPr id="163" name="矩形 162"/>
          <p:cNvSpPr/>
          <p:nvPr/>
        </p:nvSpPr>
        <p:spPr bwMode="auto">
          <a:xfrm>
            <a:off x="1226448" y="5042764"/>
            <a:ext cx="4608232" cy="1268343"/>
          </a:xfrm>
          <a:prstGeom prst="rect">
            <a:avLst/>
          </a:prstGeom>
          <a:solidFill>
            <a:schemeClr val="accent3">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zh-CN" altLang="en-US" sz="1400" dirty="0" smtClean="0">
                <a:latin typeface="微软雅黑" pitchFamily="34" charset="-122"/>
                <a:ea typeface="微软雅黑" pitchFamily="34" charset="-122"/>
              </a:rPr>
              <a:t>在</a:t>
            </a:r>
            <a:r>
              <a:rPr lang="zh-CN" altLang="en-US" sz="1400" dirty="0">
                <a:latin typeface="微软雅黑" pitchFamily="34" charset="-122"/>
                <a:ea typeface="微软雅黑" pitchFamily="34" charset="-122"/>
              </a:rPr>
              <a:t>企业、行业和国家的管理中，通常只有效使用了不到</a:t>
            </a:r>
            <a:r>
              <a:rPr lang="en-US" altLang="zh-CN" sz="1400" dirty="0">
                <a:latin typeface="微软雅黑" pitchFamily="34" charset="-122"/>
                <a:ea typeface="微软雅黑" pitchFamily="34" charset="-122"/>
              </a:rPr>
              <a:t>20%</a:t>
            </a:r>
            <a:r>
              <a:rPr lang="zh-CN" altLang="en-US" sz="1400" dirty="0">
                <a:latin typeface="微软雅黑" pitchFamily="34" charset="-122"/>
                <a:ea typeface="微软雅黑" pitchFamily="34" charset="-122"/>
              </a:rPr>
              <a:t>的数据（甚至更少），</a:t>
            </a:r>
            <a:r>
              <a:rPr lang="zh-CN" altLang="en-US" sz="1400" dirty="0" smtClean="0">
                <a:latin typeface="微软雅黑" pitchFamily="34" charset="-122"/>
                <a:ea typeface="微软雅黑" pitchFamily="34" charset="-122"/>
              </a:rPr>
              <a:t>如果</a:t>
            </a:r>
            <a:r>
              <a:rPr lang="zh-CN" altLang="en-US" sz="1400" dirty="0">
                <a:latin typeface="微软雅黑" pitchFamily="34" charset="-122"/>
                <a:ea typeface="微软雅黑" pitchFamily="34" charset="-122"/>
              </a:rPr>
              <a:t>剩余</a:t>
            </a:r>
            <a:r>
              <a:rPr lang="en-US" altLang="zh-CN" sz="1400" dirty="0">
                <a:latin typeface="微软雅黑" pitchFamily="34" charset="-122"/>
                <a:ea typeface="微软雅黑" pitchFamily="34" charset="-122"/>
              </a:rPr>
              <a:t>80%</a:t>
            </a:r>
            <a:r>
              <a:rPr lang="zh-CN" altLang="en-US" sz="1400" dirty="0">
                <a:latin typeface="微软雅黑" pitchFamily="34" charset="-122"/>
                <a:ea typeface="微软雅黑" pitchFamily="34" charset="-122"/>
              </a:rPr>
              <a:t>数据的价值激发起来，世界会变得怎么样呢</a:t>
            </a:r>
            <a:r>
              <a:rPr lang="zh-CN" altLang="en-US" sz="1400" dirty="0" smtClean="0">
                <a:latin typeface="微软雅黑" pitchFamily="34" charset="-122"/>
                <a:ea typeface="微软雅黑" pitchFamily="34" charset="-122"/>
              </a:rPr>
              <a:t>？</a:t>
            </a:r>
            <a:endParaRPr lang="zh-CN" altLang="en-US" sz="1400" dirty="0" smtClean="0">
              <a:solidFill>
                <a:srgbClr val="FFFFFF">
                  <a:alpha val="98824"/>
                </a:srgbClr>
              </a:solidFill>
              <a:latin typeface="微软雅黑" pitchFamily="34" charset="-122"/>
              <a:ea typeface="微软雅黑" pitchFamily="34" charset="-122"/>
              <a:cs typeface="Segoe UI" pitchFamily="34" charset="0"/>
            </a:endParaRPr>
          </a:p>
        </p:txBody>
      </p:sp>
      <p:sp>
        <p:nvSpPr>
          <p:cNvPr id="164" name="矩形 163"/>
          <p:cNvSpPr/>
          <p:nvPr/>
        </p:nvSpPr>
        <p:spPr bwMode="auto">
          <a:xfrm>
            <a:off x="1226448" y="1154332"/>
            <a:ext cx="7560840" cy="1128125"/>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永无止境</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是由尼尔</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博格执导的悬疑电影，由布莱德利</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库珀、罗伯特</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德尼罗和安娜</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弗莱尔等联袂出演，所讲述的</a:t>
            </a:r>
            <a:r>
              <a:rPr lang="zh-CN" altLang="en-US" sz="1600" dirty="0" smtClean="0">
                <a:latin typeface="微软雅黑" pitchFamily="34" charset="-122"/>
                <a:ea typeface="微软雅黑" pitchFamily="34" charset="-122"/>
              </a:rPr>
              <a:t>是一</a:t>
            </a:r>
            <a:r>
              <a:rPr lang="zh-CN" altLang="en-US" sz="1600" dirty="0">
                <a:latin typeface="微软雅黑" pitchFamily="34" charset="-122"/>
                <a:ea typeface="微软雅黑" pitchFamily="34" charset="-122"/>
              </a:rPr>
              <a:t>位落魄的作家库珀，服用了一种可以迅速提升智力的神奇蓝色药物，然后他将这种高智商用于炒股。</a:t>
            </a:r>
            <a:endParaRPr lang="zh-CN" altLang="en-US" sz="1600" dirty="0">
              <a:solidFill>
                <a:schemeClr val="tx1">
                  <a:alpha val="99000"/>
                </a:schemeClr>
              </a:solidFill>
              <a:latin typeface="微软雅黑" pitchFamily="34" charset="-122"/>
              <a:ea typeface="微软雅黑" pitchFamily="34" charset="-122"/>
            </a:endParaRPr>
          </a:p>
        </p:txBody>
      </p:sp>
      <p:pic>
        <p:nvPicPr>
          <p:cNvPr id="165" name="图片 1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981177" y="2378468"/>
            <a:ext cx="2806111" cy="3970250"/>
          </a:xfrm>
          <a:prstGeom prst="rect">
            <a:avLst/>
          </a:prstGeom>
        </p:spPr>
      </p:pic>
    </p:spTree>
    <p:extLst>
      <p:ext uri="{BB962C8B-B14F-4D97-AF65-F5344CB8AC3E}">
        <p14:creationId xmlns:p14="http://schemas.microsoft.com/office/powerpoint/2010/main" val="108184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cBhvr additive="base">
                                        <p:cTn id="7" dur="500" fill="hold"/>
                                        <p:tgtEl>
                                          <p:spTgt spid="164"/>
                                        </p:tgtEl>
                                        <p:attrNameLst>
                                          <p:attrName>ppt_x</p:attrName>
                                        </p:attrNameLst>
                                      </p:cBhvr>
                                      <p:tavLst>
                                        <p:tav tm="0">
                                          <p:val>
                                            <p:strVal val="#ppt_x"/>
                                          </p:val>
                                        </p:tav>
                                        <p:tav tm="100000">
                                          <p:val>
                                            <p:strVal val="#ppt_x"/>
                                          </p:val>
                                        </p:tav>
                                      </p:tavLst>
                                    </p:anim>
                                    <p:anim calcmode="lin" valueType="num">
                                      <p:cBhvr additive="base">
                                        <p:cTn id="8" dur="500" fill="hold"/>
                                        <p:tgtEl>
                                          <p:spTgt spid="16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2"/>
                                        </p:tgtEl>
                                        <p:attrNameLst>
                                          <p:attrName>style.visibility</p:attrName>
                                        </p:attrNameLst>
                                      </p:cBhvr>
                                      <p:to>
                                        <p:strVal val="visible"/>
                                      </p:to>
                                    </p:set>
                                    <p:anim calcmode="lin" valueType="num">
                                      <p:cBhvr additive="base">
                                        <p:cTn id="12" dur="250" fill="hold"/>
                                        <p:tgtEl>
                                          <p:spTgt spid="162"/>
                                        </p:tgtEl>
                                        <p:attrNameLst>
                                          <p:attrName>ppt_x</p:attrName>
                                        </p:attrNameLst>
                                      </p:cBhvr>
                                      <p:tavLst>
                                        <p:tav tm="0">
                                          <p:val>
                                            <p:strVal val="0-#ppt_w/2"/>
                                          </p:val>
                                        </p:tav>
                                        <p:tav tm="100000">
                                          <p:val>
                                            <p:strVal val="#ppt_x"/>
                                          </p:val>
                                        </p:tav>
                                      </p:tavLst>
                                    </p:anim>
                                    <p:anim calcmode="lin" valueType="num">
                                      <p:cBhvr additive="base">
                                        <p:cTn id="13" dur="250" fill="hold"/>
                                        <p:tgtEl>
                                          <p:spTgt spid="162"/>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2" presetClass="entr" presetSubtype="8" fill="hold" grpId="0" nodeType="afterEffect">
                                  <p:stCondLst>
                                    <p:cond delay="0"/>
                                  </p:stCondLst>
                                  <p:childTnLst>
                                    <p:set>
                                      <p:cBhvr>
                                        <p:cTn id="16" dur="1" fill="hold">
                                          <p:stCondLst>
                                            <p:cond delay="0"/>
                                          </p:stCondLst>
                                        </p:cTn>
                                        <p:tgtEl>
                                          <p:spTgt spid="163"/>
                                        </p:tgtEl>
                                        <p:attrNameLst>
                                          <p:attrName>style.visibility</p:attrName>
                                        </p:attrNameLst>
                                      </p:cBhvr>
                                      <p:to>
                                        <p:strVal val="visible"/>
                                      </p:to>
                                    </p:set>
                                    <p:anim calcmode="lin" valueType="num">
                                      <p:cBhvr additive="base">
                                        <p:cTn id="17" dur="250" fill="hold"/>
                                        <p:tgtEl>
                                          <p:spTgt spid="163"/>
                                        </p:tgtEl>
                                        <p:attrNameLst>
                                          <p:attrName>ppt_x</p:attrName>
                                        </p:attrNameLst>
                                      </p:cBhvr>
                                      <p:tavLst>
                                        <p:tav tm="0">
                                          <p:val>
                                            <p:strVal val="0-#ppt_w/2"/>
                                          </p:val>
                                        </p:tav>
                                        <p:tav tm="100000">
                                          <p:val>
                                            <p:strVal val="#ppt_x"/>
                                          </p:val>
                                        </p:tav>
                                      </p:tavLst>
                                    </p:anim>
                                    <p:anim calcmode="lin" valueType="num">
                                      <p:cBhvr additive="base">
                                        <p:cTn id="18" dur="250" fill="hold"/>
                                        <p:tgtEl>
                                          <p:spTgt spid="1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P spid="163" grpId="0" animBg="1"/>
      <p:bldP spid="16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网络信息内容的分析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Slide Number Placeholder 2"/>
          <p:cNvSpPr>
            <a:spLocks noGrp="1"/>
          </p:cNvSpPr>
          <p:nvPr>
            <p:ph type="sldNum" sz="quarter" idx="12"/>
          </p:nvPr>
        </p:nvSpPr>
        <p:spPr>
          <a:xfrm>
            <a:off x="9270708" y="6525344"/>
            <a:ext cx="454212" cy="365125"/>
          </a:xfrm>
        </p:spPr>
        <p:txBody>
          <a:bodyPr/>
          <a:lstStyle/>
          <a:p>
            <a:fld id="{EFB30654-5188-CD46-A185-958418294383}" type="slidenum">
              <a:rPr lang="en-US" smtClean="0"/>
              <a:pPr/>
              <a:t>24</a:t>
            </a:fld>
            <a:endParaRPr lang="en-US" dirty="0"/>
          </a:p>
        </p:txBody>
      </p:sp>
      <p:sp>
        <p:nvSpPr>
          <p:cNvPr id="84" name="Content Placeholder 4"/>
          <p:cNvSpPr txBox="1">
            <a:spLocks/>
          </p:cNvSpPr>
          <p:nvPr/>
        </p:nvSpPr>
        <p:spPr bwMode="auto">
          <a:xfrm>
            <a:off x="5720558" y="1226713"/>
            <a:ext cx="466353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itchFamily="34" charset="0"/>
              <a:buChar char="•"/>
            </a:pPr>
            <a:r>
              <a:rPr lang="zh-CN" altLang="en-US" sz="1600" dirty="0" smtClean="0">
                <a:latin typeface="微软雅黑" panose="020B0503020204020204" pitchFamily="34" charset="-122"/>
                <a:ea typeface="微软雅黑" panose="020B0503020204020204" pitchFamily="34" charset="-122"/>
              </a:rPr>
              <a:t>亚马逊 “预测式发货”的新专利，可以通过对用户数据的分析，在他们还没有下单购物前，提前发出包裹。</a:t>
            </a:r>
          </a:p>
          <a:p>
            <a:pPr marL="285750" indent="-285750" algn="l">
              <a:buFont typeface="Arial" pitchFamily="34" charset="0"/>
              <a:buChar char="•"/>
            </a:pPr>
            <a:r>
              <a:rPr lang="zh-CN" altLang="en-US" sz="1600" dirty="0" smtClean="0">
                <a:latin typeface="微软雅黑" panose="020B0503020204020204" pitchFamily="34" charset="-122"/>
                <a:ea typeface="微软雅黑" panose="020B0503020204020204" pitchFamily="34" charset="-122"/>
              </a:rPr>
              <a:t>这项技术可以缩短发货时间，从而降低消费者前往实体店的冲动。从下单到收货之间的时间延迟可能会降低人们的购物意愿，导致他们放弃网上购物。</a:t>
            </a:r>
          </a:p>
          <a:p>
            <a:pPr marL="285750" indent="-285750" algn="l">
              <a:buFont typeface="Arial" pitchFamily="34" charset="0"/>
              <a:buChar char="•"/>
            </a:pPr>
            <a:r>
              <a:rPr lang="zh-CN" altLang="en-US" sz="1600" dirty="0" smtClean="0">
                <a:latin typeface="微软雅黑" panose="020B0503020204020204" pitchFamily="34" charset="-122"/>
                <a:ea typeface="微软雅黑" panose="020B0503020204020204" pitchFamily="34" charset="-122"/>
              </a:rPr>
              <a:t>所以，亚马逊可能会根据之前的订单和其他因素，预测用户的购物习惯，从而在他们实际下单前便将包裹发出。根据该专利文件，虽然包裹会提前从亚马逊发出，但在用户正式下单前，这些包裹仍会暂存在快递公司的转运中心或卡车里。</a:t>
            </a:r>
          </a:p>
          <a:p>
            <a:pPr marL="285750" indent="-285750" algn="l">
              <a:buFont typeface="Arial" pitchFamily="34" charset="0"/>
              <a:buChar char="•"/>
            </a:pPr>
            <a:r>
              <a:rPr lang="zh-CN" altLang="en-US" sz="1600" dirty="0" smtClean="0">
                <a:latin typeface="微软雅黑" panose="020B0503020204020204" pitchFamily="34" charset="-122"/>
                <a:ea typeface="微软雅黑" panose="020B0503020204020204" pitchFamily="34" charset="-122"/>
              </a:rPr>
              <a:t>亚马逊为了决定要运送哪些货物，亚马逊可能会参考之前的订单、商品搜索记录、愿望清单、购物车，甚至包括用户的鼠标在某件商品上悬停的时间。</a:t>
            </a:r>
          </a:p>
        </p:txBody>
      </p:sp>
      <p:pic>
        <p:nvPicPr>
          <p:cNvPr id="166" name="Picture 2"/>
          <p:cNvPicPr>
            <a:picLocks noChangeAspect="1" noChangeArrowheads="1"/>
          </p:cNvPicPr>
          <p:nvPr/>
        </p:nvPicPr>
        <p:blipFill>
          <a:blip r:embed="rId17" cstate="print"/>
          <a:srcRect/>
          <a:stretch>
            <a:fillRect/>
          </a:stretch>
        </p:blipFill>
        <p:spPr bwMode="auto">
          <a:xfrm>
            <a:off x="1313594" y="1226713"/>
            <a:ext cx="4057650" cy="2081605"/>
          </a:xfrm>
          <a:prstGeom prst="rect">
            <a:avLst/>
          </a:prstGeom>
          <a:ln>
            <a:noFill/>
          </a:ln>
          <a:effectLst>
            <a:softEdge rad="112500"/>
          </a:effectLst>
        </p:spPr>
      </p:pic>
      <p:pic>
        <p:nvPicPr>
          <p:cNvPr id="167" name="Picture 5"/>
          <p:cNvPicPr>
            <a:picLocks noChangeAspect="1" noChangeArrowheads="1"/>
          </p:cNvPicPr>
          <p:nvPr/>
        </p:nvPicPr>
        <p:blipFill>
          <a:blip r:embed="rId18" cstate="print"/>
          <a:srcRect/>
          <a:stretch>
            <a:fillRect/>
          </a:stretch>
        </p:blipFill>
        <p:spPr bwMode="auto">
          <a:xfrm>
            <a:off x="1313594" y="3460204"/>
            <a:ext cx="4057650" cy="2705100"/>
          </a:xfrm>
          <a:prstGeom prst="rect">
            <a:avLst/>
          </a:prstGeom>
          <a:ln>
            <a:noFill/>
          </a:ln>
          <a:effectLst>
            <a:softEdge rad="112500"/>
          </a:effectLst>
        </p:spPr>
      </p:pic>
    </p:spTree>
    <p:extLst>
      <p:ext uri="{BB962C8B-B14F-4D97-AF65-F5344CB8AC3E}">
        <p14:creationId xmlns:p14="http://schemas.microsoft.com/office/powerpoint/2010/main" val="34781620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网络信息内容的分析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Slide Number Placeholder 2"/>
          <p:cNvSpPr>
            <a:spLocks noGrp="1"/>
          </p:cNvSpPr>
          <p:nvPr>
            <p:ph type="sldNum" sz="quarter" idx="12"/>
          </p:nvPr>
        </p:nvSpPr>
        <p:spPr>
          <a:xfrm>
            <a:off x="9372304" y="6525344"/>
            <a:ext cx="454212" cy="365125"/>
          </a:xfrm>
        </p:spPr>
        <p:txBody>
          <a:bodyPr/>
          <a:lstStyle/>
          <a:p>
            <a:fld id="{EFB30654-5188-CD46-A185-958418294383}" type="slidenum">
              <a:rPr lang="en-US" smtClean="0"/>
              <a:pPr/>
              <a:t>25</a:t>
            </a:fld>
            <a:endParaRPr lang="en-US" dirty="0"/>
          </a:p>
        </p:txBody>
      </p:sp>
      <p:sp>
        <p:nvSpPr>
          <p:cNvPr id="80" name="Content Placeholder 4"/>
          <p:cNvSpPr txBox="1">
            <a:spLocks/>
          </p:cNvSpPr>
          <p:nvPr/>
        </p:nvSpPr>
        <p:spPr bwMode="auto">
          <a:xfrm>
            <a:off x="5654727" y="1361295"/>
            <a:ext cx="371757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b="1" smtClean="0">
                <a:latin typeface="+mn-ea"/>
              </a:rPr>
              <a:t> </a:t>
            </a:r>
            <a:endParaRPr lang="zh-CN" altLang="en-US" b="1" smtClean="0">
              <a:latin typeface="+mn-ea"/>
            </a:endParaRPr>
          </a:p>
          <a:p>
            <a:endParaRPr lang="en-US" dirty="0"/>
          </a:p>
        </p:txBody>
      </p:sp>
      <p:pic>
        <p:nvPicPr>
          <p:cNvPr id="81" name="Picture 2" descr="http://a.cvimg.cn/UploadFile/UserFiles/2012/11-28/accdb911-feef-45e3-8518-103f35ef3a05.jpg"/>
          <p:cNvPicPr>
            <a:picLocks noChangeAspect="1" noChangeArrowheads="1"/>
          </p:cNvPicPr>
          <p:nvPr/>
        </p:nvPicPr>
        <p:blipFill>
          <a:blip r:embed="rId17" cstate="print"/>
          <a:srcRect/>
          <a:stretch>
            <a:fillRect/>
          </a:stretch>
        </p:blipFill>
        <p:spPr bwMode="auto">
          <a:xfrm>
            <a:off x="1390047" y="1361295"/>
            <a:ext cx="4056780" cy="2103120"/>
          </a:xfrm>
          <a:prstGeom prst="rect">
            <a:avLst/>
          </a:prstGeom>
          <a:ln>
            <a:noFill/>
          </a:ln>
          <a:effectLst>
            <a:softEdge rad="112500"/>
          </a:effectLst>
        </p:spPr>
      </p:pic>
      <p:sp>
        <p:nvSpPr>
          <p:cNvPr id="82" name="矩形 81"/>
          <p:cNvSpPr/>
          <p:nvPr/>
        </p:nvSpPr>
        <p:spPr>
          <a:xfrm>
            <a:off x="5726938" y="1108152"/>
            <a:ext cx="4657149" cy="4801314"/>
          </a:xfrm>
          <a:prstGeom prst="rect">
            <a:avLst/>
          </a:prstGeom>
        </p:spPr>
        <p:txBody>
          <a:bodyPr wrap="square">
            <a:spAutoFit/>
          </a:bodyPr>
          <a:lstStyle/>
          <a:p>
            <a:pPr marL="285750" indent="-285750">
              <a:buFont typeface="Arial" pitchFamily="34" charset="0"/>
              <a:buChar char="•"/>
            </a:pPr>
            <a:r>
              <a:rPr lang="zh-CN" altLang="en-US" dirty="0" smtClean="0">
                <a:latin typeface="微软雅黑" panose="020B0503020204020204" pitchFamily="34" charset="-122"/>
                <a:ea typeface="微软雅黑" panose="020B0503020204020204" pitchFamily="34" charset="-122"/>
              </a:rPr>
              <a:t>在</a:t>
            </a:r>
            <a:r>
              <a:rPr lang="zh-CN" altLang="en-US" dirty="0" smtClean="0">
                <a:latin typeface="微软雅黑" panose="020B0503020204020204" pitchFamily="34" charset="-122"/>
                <a:ea typeface="微软雅黑" panose="020B0503020204020204" pitchFamily="34" charset="-122"/>
              </a:rPr>
              <a:t>筹备过程中，奥巴马背后的数据分析团队一直在收集、存储和分析选民数据</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itchFamily="34" charset="0"/>
              <a:buChar char="•"/>
            </a:pPr>
            <a:endParaRPr lang="en-US" altLang="zh-CN" dirty="0" smtClean="0">
              <a:latin typeface="微软雅黑" panose="020B0503020204020204" pitchFamily="34" charset="-122"/>
              <a:ea typeface="微软雅黑" panose="020B0503020204020204" pitchFamily="34" charset="-122"/>
            </a:endParaRPr>
          </a:p>
          <a:p>
            <a:pPr marL="285750" indent="-285750">
              <a:buFont typeface="Arial" pitchFamily="34" charset="0"/>
              <a:buChar char="•"/>
            </a:pPr>
            <a:r>
              <a:rPr lang="zh-CN" altLang="en-US" dirty="0" smtClean="0">
                <a:latin typeface="微软雅黑" panose="020B0503020204020204" pitchFamily="34" charset="-122"/>
                <a:ea typeface="微软雅黑" panose="020B0503020204020204" pitchFamily="34" charset="-122"/>
              </a:rPr>
              <a:t>在</a:t>
            </a:r>
            <a:r>
              <a:rPr lang="zh-CN" altLang="en-US" dirty="0" smtClean="0">
                <a:latin typeface="微软雅黑" panose="020B0503020204020204" pitchFamily="34" charset="-122"/>
                <a:ea typeface="微软雅黑" panose="020B0503020204020204" pitchFamily="34" charset="-122"/>
              </a:rPr>
              <a:t>这次的大选中，奥巴马竞选阵营的高级助理们决定将参考这一团队所得出的数据分析结果来制定下一步的竞选方案。利用在竞选中可获得的选民行动、行为、支持偏向方面的大量数据</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itchFamily="34" charset="0"/>
              <a:buChar char="•"/>
            </a:pPr>
            <a:endParaRPr lang="en-US" altLang="zh-CN" dirty="0" smtClean="0">
              <a:latin typeface="微软雅黑" panose="020B0503020204020204" pitchFamily="34" charset="-122"/>
              <a:ea typeface="微软雅黑" panose="020B0503020204020204" pitchFamily="34" charset="-122"/>
            </a:endParaRPr>
          </a:p>
          <a:p>
            <a:pPr marL="285750" indent="-285750">
              <a:buFont typeface="Arial" pitchFamily="34" charset="0"/>
              <a:buChar char="•"/>
            </a:pPr>
            <a:r>
              <a:rPr lang="zh-CN" altLang="en-US" dirty="0" smtClean="0">
                <a:latin typeface="微软雅黑" panose="020B0503020204020204" pitchFamily="34" charset="-122"/>
                <a:ea typeface="微软雅黑" panose="020B0503020204020204" pitchFamily="34" charset="-122"/>
              </a:rPr>
              <a:t>比如</a:t>
            </a:r>
            <a:r>
              <a:rPr lang="zh-CN" altLang="en-US" dirty="0" smtClean="0">
                <a:latin typeface="微软雅黑" panose="020B0503020204020204" pitchFamily="34" charset="-122"/>
                <a:ea typeface="微软雅黑" panose="020B0503020204020204" pitchFamily="34" charset="-122"/>
              </a:rPr>
              <a:t>，在东海岸找到一位对女性群体具备相同号召力的名人，从而复制“克鲁尼效应”并为奥巴马筹集竞选资金</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itchFamily="34" charset="0"/>
              <a:buChar char="•"/>
            </a:pPr>
            <a:endParaRPr lang="en-US" altLang="zh-CN" dirty="0" smtClean="0">
              <a:latin typeface="微软雅黑" panose="020B0503020204020204" pitchFamily="34" charset="-122"/>
              <a:ea typeface="微软雅黑" panose="020B0503020204020204" pitchFamily="34" charset="-122"/>
            </a:endParaRPr>
          </a:p>
          <a:p>
            <a:pPr marL="285750" indent="-285750">
              <a:buFont typeface="Arial" pitchFamily="34" charset="0"/>
              <a:buChar char="•"/>
            </a:pP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Twitter</a:t>
            </a:r>
            <a:r>
              <a:rPr lang="zh-CN" altLang="en-US" dirty="0" smtClean="0">
                <a:latin typeface="微软雅黑" panose="020B0503020204020204" pitchFamily="34" charset="-122"/>
                <a:ea typeface="微软雅黑" panose="020B0503020204020204" pitchFamily="34" charset="-122"/>
              </a:rPr>
              <a:t>的政治指数”提供了一个衡量社会化媒体平台的用户如何评价候选人的方式。奥巴马积极的情绪指数是</a:t>
            </a:r>
            <a:r>
              <a:rPr lang="en-US" altLang="zh-CN" dirty="0" smtClean="0">
                <a:latin typeface="微软雅黑" panose="020B0503020204020204" pitchFamily="34" charset="-122"/>
                <a:ea typeface="微软雅黑" panose="020B0503020204020204" pitchFamily="34" charset="-122"/>
              </a:rPr>
              <a:t>59</a:t>
            </a:r>
            <a:r>
              <a:rPr lang="zh-CN" altLang="en-US" dirty="0" smtClean="0">
                <a:latin typeface="微软雅黑" panose="020B0503020204020204" pitchFamily="34" charset="-122"/>
                <a:ea typeface="微软雅黑" panose="020B0503020204020204" pitchFamily="34" charset="-122"/>
              </a:rPr>
              <a:t>，而罗姆尼的只有</a:t>
            </a:r>
            <a:r>
              <a:rPr lang="en-US" altLang="zh-CN" dirty="0" smtClean="0">
                <a:latin typeface="微软雅黑" panose="020B0503020204020204" pitchFamily="34" charset="-122"/>
                <a:ea typeface="微软雅黑" panose="020B0503020204020204" pitchFamily="34" charset="-122"/>
              </a:rPr>
              <a:t>53</a:t>
            </a:r>
            <a:endParaRPr lang="zh-CN" altLang="en-US" dirty="0">
              <a:latin typeface="微软雅黑" panose="020B0503020204020204" pitchFamily="34" charset="-122"/>
              <a:ea typeface="微软雅黑" panose="020B0503020204020204" pitchFamily="34" charset="-122"/>
            </a:endParaRPr>
          </a:p>
        </p:txBody>
      </p:sp>
      <p:pic>
        <p:nvPicPr>
          <p:cNvPr id="83" name="Picture 2" descr="http://cms.csdnimg.cn/articlev1/uploads/allimg/121106/145_121106162923_1.jpg"/>
          <p:cNvPicPr>
            <a:picLocks noChangeAspect="1" noChangeArrowheads="1"/>
          </p:cNvPicPr>
          <p:nvPr/>
        </p:nvPicPr>
        <p:blipFill>
          <a:blip r:embed="rId18" cstate="print"/>
          <a:srcRect/>
          <a:stretch>
            <a:fillRect/>
          </a:stretch>
        </p:blipFill>
        <p:spPr bwMode="auto">
          <a:xfrm>
            <a:off x="1470697" y="3776987"/>
            <a:ext cx="3920714" cy="2243241"/>
          </a:xfrm>
          <a:prstGeom prst="rect">
            <a:avLst/>
          </a:prstGeom>
          <a:ln>
            <a:noFill/>
          </a:ln>
          <a:effectLst>
            <a:softEdge rad="112500"/>
          </a:effectLst>
        </p:spPr>
      </p:pic>
    </p:spTree>
    <p:extLst>
      <p:ext uri="{BB962C8B-B14F-4D97-AF65-F5344CB8AC3E}">
        <p14:creationId xmlns:p14="http://schemas.microsoft.com/office/powerpoint/2010/main" val="11945632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网络信息内容的分析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Content Placeholder 4"/>
          <p:cNvSpPr txBox="1">
            <a:spLocks/>
          </p:cNvSpPr>
          <p:nvPr/>
        </p:nvSpPr>
        <p:spPr bwMode="auto">
          <a:xfrm>
            <a:off x="6041610" y="1188041"/>
            <a:ext cx="4219989"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itchFamily="34" charset="0"/>
              <a:buChar char="•"/>
            </a:pPr>
            <a:r>
              <a:rPr lang="zh-CN" altLang="en-US" sz="1800" dirty="0" smtClean="0">
                <a:latin typeface="微软雅黑" panose="020B0503020204020204" pitchFamily="34" charset="-122"/>
                <a:ea typeface="微软雅黑" panose="020B0503020204020204" pitchFamily="34" charset="-122"/>
              </a:rPr>
              <a:t>回顾</a:t>
            </a:r>
            <a:r>
              <a:rPr lang="zh-CN" altLang="en-US" sz="1800" dirty="0" smtClean="0">
                <a:latin typeface="微软雅黑" panose="020B0503020204020204" pitchFamily="34" charset="-122"/>
                <a:ea typeface="微软雅黑" panose="020B0503020204020204" pitchFamily="34" charset="-122"/>
              </a:rPr>
              <a:t>“老鼠仓”的查处过程，在马乐一案中，“大数据”首次介入。深交所此前通过“大数据”查出的可疑账户高达</a:t>
            </a:r>
            <a:r>
              <a:rPr lang="en-US" altLang="zh-CN" sz="1800" dirty="0" smtClean="0">
                <a:latin typeface="微软雅黑" panose="020B0503020204020204" pitchFamily="34" charset="-122"/>
                <a:ea typeface="微软雅黑" panose="020B0503020204020204" pitchFamily="34" charset="-122"/>
              </a:rPr>
              <a:t>300</a:t>
            </a:r>
            <a:r>
              <a:rPr lang="zh-CN" altLang="en-US" sz="1800" dirty="0" smtClean="0">
                <a:latin typeface="微软雅黑" panose="020B0503020204020204" pitchFamily="34" charset="-122"/>
                <a:ea typeface="微软雅黑" panose="020B0503020204020204" pitchFamily="34" charset="-122"/>
              </a:rPr>
              <a:t>个。</a:t>
            </a:r>
          </a:p>
          <a:p>
            <a:pPr marL="285750" indent="-285750" algn="l">
              <a:buFont typeface="Arial" pitchFamily="34" charset="0"/>
              <a:buChar char="•"/>
            </a:pPr>
            <a:r>
              <a:rPr lang="zh-CN" altLang="en-US" sz="1800" dirty="0" smtClean="0">
                <a:latin typeface="微软雅黑" panose="020B0503020204020204" pitchFamily="34" charset="-122"/>
                <a:ea typeface="微软雅黑" panose="020B0503020204020204" pitchFamily="34" charset="-122"/>
              </a:rPr>
              <a:t>实际上</a:t>
            </a:r>
            <a:r>
              <a:rPr lang="zh-CN" altLang="en-US" sz="1800" dirty="0" smtClean="0">
                <a:latin typeface="微软雅黑" panose="020B0503020204020204" pitchFamily="34" charset="-122"/>
                <a:ea typeface="微软雅黑" panose="020B0503020204020204" pitchFamily="34" charset="-122"/>
              </a:rPr>
              <a:t>，早在</a:t>
            </a:r>
            <a:r>
              <a:rPr lang="en-US" altLang="zh-CN" sz="1800" dirty="0" smtClean="0">
                <a:latin typeface="微软雅黑" panose="020B0503020204020204" pitchFamily="34" charset="-122"/>
                <a:ea typeface="微软雅黑" panose="020B0503020204020204" pitchFamily="34" charset="-122"/>
              </a:rPr>
              <a:t>2009</a:t>
            </a:r>
            <a:r>
              <a:rPr lang="zh-CN" altLang="en-US" sz="1800" dirty="0" smtClean="0">
                <a:latin typeface="微软雅黑" panose="020B0503020204020204" pitchFamily="34" charset="-122"/>
                <a:ea typeface="微软雅黑" panose="020B0503020204020204" pitchFamily="34" charset="-122"/>
              </a:rPr>
              <a:t>年，上交所曾经有过利用“大数据”设置“捕鼠器”的设想。通过建立相关的模型，设定一定的指标预警，即相关指标达到某个预警点时监控系统会自动报警。</a:t>
            </a:r>
          </a:p>
          <a:p>
            <a:pPr marL="285750" indent="-285750" algn="l">
              <a:buFont typeface="Arial" pitchFamily="34" charset="0"/>
              <a:buChar char="•"/>
            </a:pPr>
            <a:r>
              <a:rPr lang="zh-CN" altLang="en-US" sz="1800" dirty="0" smtClean="0">
                <a:latin typeface="微软雅黑" panose="020B0503020204020204" pitchFamily="34" charset="-122"/>
                <a:ea typeface="微软雅黑" panose="020B0503020204020204" pitchFamily="34" charset="-122"/>
              </a:rPr>
              <a:t>而</a:t>
            </a:r>
            <a:r>
              <a:rPr lang="zh-CN" altLang="en-US" sz="1800" dirty="0" smtClean="0">
                <a:latin typeface="微软雅黑" panose="020B0503020204020204" pitchFamily="34" charset="-122"/>
                <a:ea typeface="微软雅黑" panose="020B0503020204020204" pitchFamily="34" charset="-122"/>
              </a:rPr>
              <a:t>此次在马乐案中亮相的深交所的“大数据” 监测系统，更是引起了广泛关注。深交所有几十人的监控室，设置了</a:t>
            </a:r>
            <a:r>
              <a:rPr lang="en-US" altLang="zh-CN" sz="1800" dirty="0" smtClean="0">
                <a:latin typeface="微软雅黑" panose="020B0503020204020204" pitchFamily="34" charset="-122"/>
                <a:ea typeface="微软雅黑" panose="020B0503020204020204" pitchFamily="34" charset="-122"/>
              </a:rPr>
              <a:t>200</a:t>
            </a:r>
            <a:r>
              <a:rPr lang="zh-CN" altLang="en-US" sz="1800" dirty="0" smtClean="0">
                <a:latin typeface="微软雅黑" panose="020B0503020204020204" pitchFamily="34" charset="-122"/>
                <a:ea typeface="微软雅黑" panose="020B0503020204020204" pitchFamily="34" charset="-122"/>
              </a:rPr>
              <a:t>多个指标用于监测估计，一旦出现股价偏离大盘走势，深交所利用大数据查探异动背后是哪些人或机构在参与。</a:t>
            </a:r>
          </a:p>
          <a:p>
            <a:pPr marL="285750" indent="-285750" algn="l">
              <a:buFont typeface="Arial" pitchFamily="34" charset="0"/>
              <a:buChar char="•"/>
            </a:pPr>
            <a:endParaRPr lang="en-US" sz="1800" dirty="0">
              <a:latin typeface="微软雅黑" panose="020B0503020204020204" pitchFamily="34" charset="-122"/>
              <a:ea typeface="微软雅黑" panose="020B0503020204020204" pitchFamily="34" charset="-122"/>
            </a:endParaRPr>
          </a:p>
        </p:txBody>
      </p:sp>
      <p:pic>
        <p:nvPicPr>
          <p:cNvPr id="80" name="Picture 2" descr="http://jb.sznews.com/res/1/1161/2014-01/28/A14/res01_attpic_brief.jpg"/>
          <p:cNvPicPr>
            <a:picLocks noChangeAspect="1" noChangeArrowheads="1"/>
          </p:cNvPicPr>
          <p:nvPr/>
        </p:nvPicPr>
        <p:blipFill>
          <a:blip r:embed="rId17" cstate="print"/>
          <a:srcRect/>
          <a:stretch>
            <a:fillRect/>
          </a:stretch>
        </p:blipFill>
        <p:spPr bwMode="auto">
          <a:xfrm>
            <a:off x="1291603" y="1278194"/>
            <a:ext cx="4356624" cy="3659566"/>
          </a:xfrm>
          <a:prstGeom prst="rect">
            <a:avLst/>
          </a:prstGeom>
          <a:noFill/>
        </p:spPr>
      </p:pic>
    </p:spTree>
    <p:extLst>
      <p:ext uri="{BB962C8B-B14F-4D97-AF65-F5344CB8AC3E}">
        <p14:creationId xmlns:p14="http://schemas.microsoft.com/office/powerpoint/2010/main" val="11945632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网络信息内容的分析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Slide Number Placeholder 2"/>
          <p:cNvSpPr>
            <a:spLocks noGrp="1"/>
          </p:cNvSpPr>
          <p:nvPr>
            <p:ph type="sldNum" sz="quarter" idx="12"/>
          </p:nvPr>
        </p:nvSpPr>
        <p:spPr>
          <a:xfrm>
            <a:off x="9206056" y="6525344"/>
            <a:ext cx="454212" cy="365125"/>
          </a:xfrm>
        </p:spPr>
        <p:txBody>
          <a:bodyPr/>
          <a:lstStyle/>
          <a:p>
            <a:fld id="{EFB30654-5188-CD46-A185-958418294383}" type="slidenum">
              <a:rPr lang="en-US" smtClean="0"/>
              <a:pPr/>
              <a:t>27</a:t>
            </a:fld>
            <a:endParaRPr lang="en-US" dirty="0"/>
          </a:p>
        </p:txBody>
      </p:sp>
      <p:sp>
        <p:nvSpPr>
          <p:cNvPr id="80" name="Content Placeholder 4"/>
          <p:cNvSpPr txBox="1">
            <a:spLocks/>
          </p:cNvSpPr>
          <p:nvPr/>
        </p:nvSpPr>
        <p:spPr bwMode="auto">
          <a:xfrm>
            <a:off x="5488479" y="1239022"/>
            <a:ext cx="371757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itchFamily="34" charset="0"/>
              <a:buChar char="•"/>
            </a:pPr>
            <a:r>
              <a:rPr lang="zh-CN" altLang="en-US" sz="1600" dirty="0" smtClean="0">
                <a:latin typeface="微软雅黑" panose="020B0503020204020204" pitchFamily="34" charset="-122"/>
                <a:ea typeface="微软雅黑" panose="020B0503020204020204" pitchFamily="34" charset="-122"/>
              </a:rPr>
              <a:t>谷</a:t>
            </a:r>
            <a:r>
              <a:rPr lang="zh-CN" altLang="en-US" sz="1600" dirty="0" smtClean="0">
                <a:latin typeface="微软雅黑" panose="020B0503020204020204" pitchFamily="34" charset="-122"/>
                <a:ea typeface="微软雅黑" panose="020B0503020204020204" pitchFamily="34" charset="-122"/>
              </a:rPr>
              <a:t>歌基于每天来自全球的</a:t>
            </a:r>
            <a:r>
              <a:rPr lang="en-US" altLang="zh-CN" sz="1600" dirty="0" smtClean="0">
                <a:latin typeface="微软雅黑" panose="020B0503020204020204" pitchFamily="34" charset="-122"/>
                <a:ea typeface="微软雅黑" panose="020B0503020204020204" pitchFamily="34" charset="-122"/>
              </a:rPr>
              <a:t>30 </a:t>
            </a:r>
            <a:r>
              <a:rPr lang="zh-CN" altLang="en-US" sz="1600" dirty="0" smtClean="0">
                <a:latin typeface="微软雅黑" panose="020B0503020204020204" pitchFamily="34" charset="-122"/>
                <a:ea typeface="微软雅黑" panose="020B0503020204020204" pitchFamily="34" charset="-122"/>
              </a:rPr>
              <a:t>多亿条搜索指令设立了一个系统，这个系统在</a:t>
            </a:r>
            <a:r>
              <a:rPr lang="en-US" altLang="zh-CN" sz="1600" dirty="0" smtClean="0">
                <a:latin typeface="微软雅黑" panose="020B0503020204020204" pitchFamily="34" charset="-122"/>
                <a:ea typeface="微软雅黑" panose="020B0503020204020204" pitchFamily="34" charset="-122"/>
              </a:rPr>
              <a:t>2009 </a:t>
            </a:r>
            <a:r>
              <a:rPr lang="zh-CN" altLang="en-US" sz="1600" dirty="0" smtClean="0">
                <a:latin typeface="微软雅黑" panose="020B0503020204020204" pitchFamily="34" charset="-122"/>
                <a:ea typeface="微软雅黑" panose="020B0503020204020204" pitchFamily="34" charset="-122"/>
              </a:rPr>
              <a:t>年甲流爆发之前就开始对美国各地区进行“流感预报”，并推出了“谷歌流感趋势”服务。</a:t>
            </a:r>
            <a:endParaRPr lang="en-US" altLang="zh-CN" sz="1600" dirty="0" smtClean="0">
              <a:latin typeface="微软雅黑" panose="020B0503020204020204" pitchFamily="34" charset="-122"/>
              <a:ea typeface="微软雅黑" panose="020B0503020204020204" pitchFamily="34" charset="-122"/>
            </a:endParaRPr>
          </a:p>
          <a:p>
            <a:pPr marL="285750" indent="-285750" algn="l">
              <a:buFont typeface="Arial" pitchFamily="34" charset="0"/>
              <a:buChar char="•"/>
            </a:pPr>
            <a:r>
              <a:rPr lang="zh-CN" altLang="en-US" sz="1600" dirty="0" smtClean="0">
                <a:latin typeface="微软雅黑" panose="020B0503020204020204" pitchFamily="34" charset="-122"/>
                <a:ea typeface="微软雅黑" panose="020B0503020204020204" pitchFamily="34" charset="-122"/>
              </a:rPr>
              <a:t>谷</a:t>
            </a:r>
            <a:r>
              <a:rPr lang="zh-CN" altLang="en-US" sz="1600" dirty="0" smtClean="0">
                <a:latin typeface="微软雅黑" panose="020B0503020204020204" pitchFamily="34" charset="-122"/>
                <a:ea typeface="微软雅黑" panose="020B0503020204020204" pitchFamily="34" charset="-122"/>
              </a:rPr>
              <a:t>歌在这项服务的产品介绍中写道：搜索流感相关主题的人数与实际患有流感症状的人数之间存在着密切的关系。虽然并非每个搜索“流感”的人都患有流感，但谷歌发现了一些检索词条的组合并用特定的数学模型对其进行分析后发现，这些分析结果与传统流感监测系统监测结果的相关性高达</a:t>
            </a:r>
            <a:r>
              <a:rPr lang="en-US" altLang="zh-CN" sz="1600" dirty="0" smtClean="0">
                <a:latin typeface="微软雅黑" panose="020B0503020204020204" pitchFamily="34" charset="-122"/>
                <a:ea typeface="微软雅黑" panose="020B0503020204020204" pitchFamily="34" charset="-122"/>
              </a:rPr>
              <a:t>97%</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gn="l">
              <a:buFont typeface="Arial" pitchFamily="34" charset="0"/>
              <a:buChar char="•"/>
            </a:pPr>
            <a:r>
              <a:rPr lang="zh-CN" altLang="en-US" sz="1600" dirty="0" smtClean="0">
                <a:latin typeface="微软雅黑" panose="020B0503020204020204" pitchFamily="34" charset="-122"/>
                <a:ea typeface="微软雅黑" panose="020B0503020204020204" pitchFamily="34" charset="-122"/>
              </a:rPr>
              <a:t>这</a:t>
            </a:r>
            <a:r>
              <a:rPr lang="zh-CN" altLang="en-US" sz="1600" dirty="0" smtClean="0">
                <a:latin typeface="微软雅黑" panose="020B0503020204020204" pitchFamily="34" charset="-122"/>
                <a:ea typeface="微软雅黑" panose="020B0503020204020204" pitchFamily="34" charset="-122"/>
              </a:rPr>
              <a:t>也就表示，谷歌公司能做出与疾控部门同样准确的传染源位置判断，并且在时间上提前了一到两周</a:t>
            </a:r>
            <a:r>
              <a:rPr lang="zh-CN" altLang="en-US" sz="1600" dirty="0" smtClean="0">
                <a:latin typeface="微软雅黑" panose="020B0503020204020204" pitchFamily="34" charset="-122"/>
                <a:ea typeface="微软雅黑" panose="020B0503020204020204" pitchFamily="34" charset="-122"/>
              </a:rPr>
              <a:t>。</a:t>
            </a:r>
            <a:endParaRPr lang="en-US" sz="1600" dirty="0">
              <a:latin typeface="微软雅黑" panose="020B0503020204020204" pitchFamily="34" charset="-122"/>
              <a:ea typeface="微软雅黑" panose="020B0503020204020204" pitchFamily="34" charset="-122"/>
            </a:endParaRPr>
          </a:p>
        </p:txBody>
      </p:sp>
      <p:pic>
        <p:nvPicPr>
          <p:cNvPr id="81" name="Picture 3"/>
          <p:cNvPicPr>
            <a:picLocks noChangeAspect="1" noChangeArrowheads="1"/>
          </p:cNvPicPr>
          <p:nvPr/>
        </p:nvPicPr>
        <p:blipFill>
          <a:blip r:embed="rId17" cstate="print"/>
          <a:srcRect/>
          <a:stretch>
            <a:fillRect/>
          </a:stretch>
        </p:blipFill>
        <p:spPr bwMode="auto">
          <a:xfrm>
            <a:off x="1445926" y="1187506"/>
            <a:ext cx="3827400" cy="2523560"/>
          </a:xfrm>
          <a:prstGeom prst="rect">
            <a:avLst/>
          </a:prstGeom>
          <a:noFill/>
          <a:ln w="9525">
            <a:noFill/>
            <a:miter lim="800000"/>
            <a:headEnd/>
            <a:tailEnd/>
          </a:ln>
        </p:spPr>
      </p:pic>
      <p:pic>
        <p:nvPicPr>
          <p:cNvPr id="82" name="Picture 5" descr="http://c.hiphotos.bdimg.com/album/w%3D2048/sign=fb31bf27838ba61edfeecf2f750c960a/0ff41bd5ad6eddc41bde0d1638dbb6fd52663325.jpg"/>
          <p:cNvPicPr>
            <a:picLocks noChangeAspect="1" noChangeArrowheads="1"/>
          </p:cNvPicPr>
          <p:nvPr/>
        </p:nvPicPr>
        <p:blipFill>
          <a:blip r:embed="rId18" cstate="print"/>
          <a:srcRect/>
          <a:stretch>
            <a:fillRect/>
          </a:stretch>
        </p:blipFill>
        <p:spPr bwMode="auto">
          <a:xfrm>
            <a:off x="1463326" y="3926219"/>
            <a:ext cx="3810000" cy="1591240"/>
          </a:xfrm>
          <a:prstGeom prst="rect">
            <a:avLst/>
          </a:prstGeom>
          <a:noFill/>
        </p:spPr>
      </p:pic>
    </p:spTree>
    <p:extLst>
      <p:ext uri="{BB962C8B-B14F-4D97-AF65-F5344CB8AC3E}">
        <p14:creationId xmlns:p14="http://schemas.microsoft.com/office/powerpoint/2010/main" val="11945632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网络信息内容的分析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Slide Number Placeholder 2"/>
          <p:cNvSpPr>
            <a:spLocks noGrp="1"/>
          </p:cNvSpPr>
          <p:nvPr>
            <p:ph type="sldNum" sz="quarter" idx="12"/>
          </p:nvPr>
        </p:nvSpPr>
        <p:spPr>
          <a:xfrm>
            <a:off x="9289180" y="6525344"/>
            <a:ext cx="454212" cy="365125"/>
          </a:xfrm>
        </p:spPr>
        <p:txBody>
          <a:bodyPr/>
          <a:lstStyle/>
          <a:p>
            <a:fld id="{EFB30654-5188-CD46-A185-958418294383}" type="slidenum">
              <a:rPr lang="en-US" smtClean="0"/>
              <a:pPr/>
              <a:t>28</a:t>
            </a:fld>
            <a:endParaRPr lang="en-US" dirty="0"/>
          </a:p>
        </p:txBody>
      </p:sp>
      <p:sp>
        <p:nvSpPr>
          <p:cNvPr id="80" name="Content Placeholder 4"/>
          <p:cNvSpPr txBox="1">
            <a:spLocks/>
          </p:cNvSpPr>
          <p:nvPr/>
        </p:nvSpPr>
        <p:spPr bwMode="auto">
          <a:xfrm>
            <a:off x="5338875" y="1214202"/>
            <a:ext cx="4497851" cy="495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55000" lnSpcReduction="20000"/>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itchFamily="34" charset="0"/>
              <a:buChar char="•"/>
            </a:pPr>
            <a:r>
              <a:rPr lang="zh-CN" altLang="en-US" sz="2500" dirty="0" smtClean="0">
                <a:latin typeface="微软雅黑" panose="020B0503020204020204" pitchFamily="34" charset="-122"/>
                <a:ea typeface="微软雅黑" panose="020B0503020204020204" pitchFamily="34" charset="-122"/>
              </a:rPr>
              <a:t>与</a:t>
            </a:r>
            <a:r>
              <a:rPr lang="zh-CN" altLang="en-US" sz="2500" dirty="0" smtClean="0">
                <a:latin typeface="微软雅黑" panose="020B0503020204020204" pitchFamily="34" charset="-122"/>
                <a:ea typeface="微软雅黑" panose="020B0503020204020204" pitchFamily="34" charset="-122"/>
              </a:rPr>
              <a:t>传统电视剧有别，</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纸牌屋</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是一部根据“大数据”制作的作品。制作方</a:t>
            </a:r>
            <a:r>
              <a:rPr lang="en-US" altLang="zh-CN" sz="2500" dirty="0" smtClean="0">
                <a:latin typeface="微软雅黑" panose="020B0503020204020204" pitchFamily="34" charset="-122"/>
                <a:ea typeface="微软雅黑" panose="020B0503020204020204" pitchFamily="34" charset="-122"/>
              </a:rPr>
              <a:t>Netflix</a:t>
            </a:r>
            <a:r>
              <a:rPr lang="zh-CN" altLang="en-US" sz="2500" dirty="0" smtClean="0">
                <a:latin typeface="微软雅黑" panose="020B0503020204020204" pitchFamily="34" charset="-122"/>
                <a:ea typeface="微软雅黑" panose="020B0503020204020204" pitchFamily="34" charset="-122"/>
              </a:rPr>
              <a:t>是美国最具影响力的影视网站之一，在美国本土有约</a:t>
            </a:r>
            <a:r>
              <a:rPr lang="en-US" altLang="zh-CN" sz="2500" dirty="0" smtClean="0">
                <a:latin typeface="微软雅黑" panose="020B0503020204020204" pitchFamily="34" charset="-122"/>
                <a:ea typeface="微软雅黑" panose="020B0503020204020204" pitchFamily="34" charset="-122"/>
              </a:rPr>
              <a:t>2900</a:t>
            </a:r>
            <a:r>
              <a:rPr lang="zh-CN" altLang="en-US" sz="2500" dirty="0" smtClean="0">
                <a:latin typeface="微软雅黑" panose="020B0503020204020204" pitchFamily="34" charset="-122"/>
                <a:ea typeface="微软雅黑" panose="020B0503020204020204" pitchFamily="34" charset="-122"/>
              </a:rPr>
              <a:t>万的订阅用户</a:t>
            </a:r>
            <a:r>
              <a:rPr lang="zh-CN" altLang="en-US" sz="2500" dirty="0" smtClean="0">
                <a:latin typeface="微软雅黑" panose="020B0503020204020204" pitchFamily="34" charset="-122"/>
                <a:ea typeface="微软雅黑" panose="020B0503020204020204" pitchFamily="34" charset="-122"/>
              </a:rPr>
              <a:t>。</a:t>
            </a:r>
            <a:endParaRPr lang="en-US" altLang="zh-CN" sz="2500" dirty="0" smtClean="0">
              <a:latin typeface="微软雅黑" panose="020B0503020204020204" pitchFamily="34" charset="-122"/>
              <a:ea typeface="微软雅黑" panose="020B0503020204020204" pitchFamily="34" charset="-122"/>
            </a:endParaRPr>
          </a:p>
          <a:p>
            <a:pPr marL="342900" indent="-342900" algn="l">
              <a:buFont typeface="Arial" pitchFamily="34" charset="0"/>
              <a:buChar char="•"/>
            </a:pPr>
            <a:endParaRPr lang="en-US" altLang="zh-CN" sz="2500" dirty="0" smtClean="0">
              <a:latin typeface="微软雅黑" panose="020B0503020204020204" pitchFamily="34" charset="-122"/>
              <a:ea typeface="微软雅黑" panose="020B0503020204020204" pitchFamily="34" charset="-122"/>
            </a:endParaRPr>
          </a:p>
          <a:p>
            <a:pPr marL="342900" indent="-342900" algn="l">
              <a:buFont typeface="Arial" pitchFamily="34" charset="0"/>
              <a:buChar char="•"/>
            </a:pPr>
            <a:r>
              <a:rPr lang="en-US" altLang="zh-CN" sz="2500" dirty="0" smtClean="0">
                <a:latin typeface="微软雅黑" panose="020B0503020204020204" pitchFamily="34" charset="-122"/>
                <a:ea typeface="微软雅黑" panose="020B0503020204020204" pitchFamily="34" charset="-122"/>
              </a:rPr>
              <a:t>Netflix</a:t>
            </a:r>
            <a:r>
              <a:rPr lang="zh-CN" altLang="en-US" sz="2500" dirty="0" smtClean="0">
                <a:latin typeface="微软雅黑" panose="020B0503020204020204" pitchFamily="34" charset="-122"/>
                <a:ea typeface="微软雅黑" panose="020B0503020204020204" pitchFamily="34" charset="-122"/>
              </a:rPr>
              <a:t>成功之处在于其强大的推荐系统</a:t>
            </a:r>
            <a:r>
              <a:rPr lang="en-US" altLang="zh-CN" sz="2500" dirty="0" err="1" smtClean="0">
                <a:latin typeface="微软雅黑" panose="020B0503020204020204" pitchFamily="34" charset="-122"/>
                <a:ea typeface="微软雅黑" panose="020B0503020204020204" pitchFamily="34" charset="-122"/>
              </a:rPr>
              <a:t>Cinematch</a:t>
            </a:r>
            <a:r>
              <a:rPr lang="zh-CN" altLang="en-US" sz="2500" dirty="0" smtClean="0">
                <a:latin typeface="微软雅黑" panose="020B0503020204020204" pitchFamily="34" charset="-122"/>
                <a:ea typeface="微软雅黑" panose="020B0503020204020204" pitchFamily="34" charset="-122"/>
              </a:rPr>
              <a:t>，该系统基于用户视频点播的基础数据如评分、播放、快进、时间、地点、终端等，储存在数据库后通过数据分析，计算出用户可能喜爱的影片，并为他提供定制化的推荐</a:t>
            </a:r>
            <a:r>
              <a:rPr lang="zh-CN" altLang="en-US" sz="2500" dirty="0" smtClean="0">
                <a:latin typeface="微软雅黑" panose="020B0503020204020204" pitchFamily="34" charset="-122"/>
                <a:ea typeface="微软雅黑" panose="020B0503020204020204" pitchFamily="34" charset="-122"/>
              </a:rPr>
              <a:t>。</a:t>
            </a:r>
            <a:endParaRPr lang="en-US" altLang="zh-CN" sz="2500" dirty="0" smtClean="0">
              <a:latin typeface="微软雅黑" panose="020B0503020204020204" pitchFamily="34" charset="-122"/>
              <a:ea typeface="微软雅黑" panose="020B0503020204020204" pitchFamily="34" charset="-122"/>
            </a:endParaRPr>
          </a:p>
          <a:p>
            <a:pPr marL="342900" indent="-342900" algn="l">
              <a:buFont typeface="Arial" pitchFamily="34" charset="0"/>
              <a:buChar char="•"/>
            </a:pPr>
            <a:endParaRPr lang="zh-CN" altLang="en-US" sz="2500" dirty="0" smtClean="0">
              <a:latin typeface="微软雅黑" panose="020B0503020204020204" pitchFamily="34" charset="-122"/>
              <a:ea typeface="微软雅黑" panose="020B0503020204020204" pitchFamily="34" charset="-122"/>
            </a:endParaRPr>
          </a:p>
          <a:p>
            <a:pPr marL="342900" indent="-342900" algn="l">
              <a:buFont typeface="Arial" pitchFamily="34" charset="0"/>
              <a:buChar char="•"/>
            </a:pPr>
            <a:r>
              <a:rPr lang="en-US" altLang="zh-CN" sz="2500" dirty="0" smtClean="0">
                <a:latin typeface="微软雅黑" panose="020B0503020204020204" pitchFamily="34" charset="-122"/>
                <a:ea typeface="微软雅黑" panose="020B0503020204020204" pitchFamily="34" charset="-122"/>
              </a:rPr>
              <a:t>Netflix</a:t>
            </a:r>
            <a:r>
              <a:rPr lang="zh-CN" altLang="en-US" sz="2500" dirty="0" smtClean="0">
                <a:latin typeface="微软雅黑" panose="020B0503020204020204" pitchFamily="34" charset="-122"/>
                <a:ea typeface="微软雅黑" panose="020B0503020204020204" pitchFamily="34" charset="-122"/>
              </a:rPr>
              <a:t>发布的数据</a:t>
            </a:r>
            <a:r>
              <a:rPr lang="zh-CN" altLang="en-US" sz="2500" dirty="0" smtClean="0">
                <a:latin typeface="微软雅黑" panose="020B0503020204020204" pitchFamily="34" charset="-122"/>
                <a:ea typeface="微软雅黑" panose="020B0503020204020204" pitchFamily="34" charset="-122"/>
              </a:rPr>
              <a:t>显示</a:t>
            </a:r>
            <a:r>
              <a:rPr lang="zh-CN" altLang="en-US" sz="2500" dirty="0" smtClean="0">
                <a:latin typeface="微软雅黑" panose="020B0503020204020204" pitchFamily="34" charset="-122"/>
                <a:ea typeface="微软雅黑" panose="020B0503020204020204" pitchFamily="34" charset="-122"/>
              </a:rPr>
              <a:t>，用户在</a:t>
            </a:r>
            <a:r>
              <a:rPr lang="en-US" altLang="zh-CN" sz="2500" dirty="0" smtClean="0">
                <a:latin typeface="微软雅黑" panose="020B0503020204020204" pitchFamily="34" charset="-122"/>
                <a:ea typeface="微软雅黑" panose="020B0503020204020204" pitchFamily="34" charset="-122"/>
              </a:rPr>
              <a:t>Netflix</a:t>
            </a:r>
            <a:r>
              <a:rPr lang="zh-CN" altLang="en-US" sz="2500" dirty="0" smtClean="0">
                <a:latin typeface="微软雅黑" panose="020B0503020204020204" pitchFamily="34" charset="-122"/>
                <a:ea typeface="微软雅黑" panose="020B0503020204020204" pitchFamily="34" charset="-122"/>
              </a:rPr>
              <a:t>上每天产生</a:t>
            </a:r>
            <a:r>
              <a:rPr lang="en-US" altLang="zh-CN" sz="2500" dirty="0" smtClean="0">
                <a:latin typeface="微软雅黑" panose="020B0503020204020204" pitchFamily="34" charset="-122"/>
                <a:ea typeface="微软雅黑" panose="020B0503020204020204" pitchFamily="34" charset="-122"/>
              </a:rPr>
              <a:t>3000</a:t>
            </a:r>
            <a:r>
              <a:rPr lang="zh-CN" altLang="en-US" sz="2500" dirty="0" smtClean="0">
                <a:latin typeface="微软雅黑" panose="020B0503020204020204" pitchFamily="34" charset="-122"/>
                <a:ea typeface="微软雅黑" panose="020B0503020204020204" pitchFamily="34" charset="-122"/>
              </a:rPr>
              <a:t>多万个行为，比如暂停、回放或者快进，同时，用户每天还会给出</a:t>
            </a:r>
            <a:r>
              <a:rPr lang="en-US" altLang="zh-CN" sz="2500" dirty="0" smtClean="0">
                <a:latin typeface="微软雅黑" panose="020B0503020204020204" pitchFamily="34" charset="-122"/>
                <a:ea typeface="微软雅黑" panose="020B0503020204020204" pitchFamily="34" charset="-122"/>
              </a:rPr>
              <a:t>400</a:t>
            </a:r>
            <a:r>
              <a:rPr lang="zh-CN" altLang="en-US" sz="2500" dirty="0" smtClean="0">
                <a:latin typeface="微软雅黑" panose="020B0503020204020204" pitchFamily="34" charset="-122"/>
                <a:ea typeface="微软雅黑" panose="020B0503020204020204" pitchFamily="34" charset="-122"/>
              </a:rPr>
              <a:t>万个评分，以及</a:t>
            </a:r>
            <a:r>
              <a:rPr lang="en-US" altLang="zh-CN" sz="2500" dirty="0" smtClean="0">
                <a:latin typeface="微软雅黑" panose="020B0503020204020204" pitchFamily="34" charset="-122"/>
                <a:ea typeface="微软雅黑" panose="020B0503020204020204" pitchFamily="34" charset="-122"/>
              </a:rPr>
              <a:t>300</a:t>
            </a:r>
            <a:r>
              <a:rPr lang="zh-CN" altLang="en-US" sz="2500" dirty="0" smtClean="0">
                <a:latin typeface="微软雅黑" panose="020B0503020204020204" pitchFamily="34" charset="-122"/>
                <a:ea typeface="微软雅黑" panose="020B0503020204020204" pitchFamily="34" charset="-122"/>
              </a:rPr>
              <a:t>万次搜索请求。</a:t>
            </a:r>
            <a:r>
              <a:rPr lang="en-US" altLang="zh-CN" sz="2500" dirty="0" smtClean="0">
                <a:latin typeface="微软雅黑" panose="020B0503020204020204" pitchFamily="34" charset="-122"/>
                <a:ea typeface="微软雅黑" panose="020B0503020204020204" pitchFamily="34" charset="-122"/>
              </a:rPr>
              <a:t>Netflix</a:t>
            </a:r>
            <a:r>
              <a:rPr lang="zh-CN" altLang="en-US" sz="2500" dirty="0" smtClean="0">
                <a:latin typeface="微软雅黑" panose="020B0503020204020204" pitchFamily="34" charset="-122"/>
                <a:ea typeface="微软雅黑" panose="020B0503020204020204" pitchFamily="34" charset="-122"/>
              </a:rPr>
              <a:t>遂决定用这些数据来制作一部电视剧，投资过亿美元制作出</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纸牌屋</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a:t>
            </a:r>
            <a:endParaRPr lang="en-US" altLang="zh-CN" sz="2500" dirty="0" smtClean="0">
              <a:latin typeface="微软雅黑" panose="020B0503020204020204" pitchFamily="34" charset="-122"/>
              <a:ea typeface="微软雅黑" panose="020B0503020204020204" pitchFamily="34" charset="-122"/>
            </a:endParaRPr>
          </a:p>
          <a:p>
            <a:pPr marL="342900" indent="-342900" algn="l">
              <a:buFont typeface="Arial" pitchFamily="34" charset="0"/>
              <a:buChar char="•"/>
            </a:pPr>
            <a:endParaRPr lang="en-US" altLang="zh-CN" sz="2500" dirty="0" smtClean="0">
              <a:latin typeface="微软雅黑" panose="020B0503020204020204" pitchFamily="34" charset="-122"/>
              <a:ea typeface="微软雅黑" panose="020B0503020204020204" pitchFamily="34" charset="-122"/>
            </a:endParaRPr>
          </a:p>
          <a:p>
            <a:pPr marL="342900" indent="-342900" algn="l">
              <a:buFont typeface="Arial" pitchFamily="34" charset="0"/>
              <a:buChar char="•"/>
            </a:pPr>
            <a:r>
              <a:rPr lang="en-US" altLang="zh-CN" sz="2500" dirty="0" smtClean="0">
                <a:latin typeface="微软雅黑" panose="020B0503020204020204" pitchFamily="34" charset="-122"/>
                <a:ea typeface="微软雅黑" panose="020B0503020204020204" pitchFamily="34" charset="-122"/>
              </a:rPr>
              <a:t>Netflix</a:t>
            </a:r>
            <a:r>
              <a:rPr lang="zh-CN" altLang="en-US" sz="2500" dirty="0" smtClean="0">
                <a:latin typeface="微软雅黑" panose="020B0503020204020204" pitchFamily="34" charset="-122"/>
                <a:ea typeface="微软雅黑" panose="020B0503020204020204" pitchFamily="34" charset="-122"/>
              </a:rPr>
              <a:t>发现，其用户中有很多人仍在点播</a:t>
            </a:r>
            <a:r>
              <a:rPr lang="en-US" altLang="zh-CN" sz="2500" dirty="0" smtClean="0">
                <a:latin typeface="微软雅黑" panose="020B0503020204020204" pitchFamily="34" charset="-122"/>
                <a:ea typeface="微软雅黑" panose="020B0503020204020204" pitchFamily="34" charset="-122"/>
              </a:rPr>
              <a:t>1991</a:t>
            </a:r>
            <a:r>
              <a:rPr lang="zh-CN" altLang="en-US" sz="2500" dirty="0" smtClean="0">
                <a:latin typeface="微软雅黑" panose="020B0503020204020204" pitchFamily="34" charset="-122"/>
                <a:ea typeface="微软雅黑" panose="020B0503020204020204" pitchFamily="34" charset="-122"/>
              </a:rPr>
              <a:t>年</a:t>
            </a:r>
            <a:r>
              <a:rPr lang="en-US" altLang="zh-CN" sz="2500" dirty="0" smtClean="0">
                <a:latin typeface="微软雅黑" panose="020B0503020204020204" pitchFamily="34" charset="-122"/>
                <a:ea typeface="微软雅黑" panose="020B0503020204020204" pitchFamily="34" charset="-122"/>
              </a:rPr>
              <a:t>BBC</a:t>
            </a:r>
            <a:r>
              <a:rPr lang="zh-CN" altLang="en-US" sz="2500" dirty="0" smtClean="0">
                <a:latin typeface="微软雅黑" panose="020B0503020204020204" pitchFamily="34" charset="-122"/>
                <a:ea typeface="微软雅黑" panose="020B0503020204020204" pitchFamily="34" charset="-122"/>
              </a:rPr>
              <a:t>经典老片</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纸牌屋</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，这些观众中许多人喜欢大卫</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芬奇，观众大多爱看奥斯卡得主凯文</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史派西的电影，由此</a:t>
            </a:r>
            <a:r>
              <a:rPr lang="en-US" altLang="zh-CN" sz="2500" dirty="0" smtClean="0">
                <a:latin typeface="微软雅黑" panose="020B0503020204020204" pitchFamily="34" charset="-122"/>
                <a:ea typeface="微软雅黑" panose="020B0503020204020204" pitchFamily="34" charset="-122"/>
              </a:rPr>
              <a:t>Netflix</a:t>
            </a:r>
            <a:r>
              <a:rPr lang="zh-CN" altLang="en-US" sz="2500" dirty="0" smtClean="0">
                <a:latin typeface="微软雅黑" panose="020B0503020204020204" pitchFamily="34" charset="-122"/>
                <a:ea typeface="微软雅黑" panose="020B0503020204020204" pitchFamily="34" charset="-122"/>
              </a:rPr>
              <a:t>邀请大卫</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芬奇为导演，凯文</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史派西为主演翻拍了</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纸牌屋</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这一政治题材剧。</a:t>
            </a:r>
            <a:r>
              <a:rPr lang="en-US" altLang="zh-CN" sz="2500" dirty="0" smtClean="0">
                <a:latin typeface="微软雅黑" panose="020B0503020204020204" pitchFamily="34" charset="-122"/>
                <a:ea typeface="微软雅黑" panose="020B0503020204020204" pitchFamily="34" charset="-122"/>
              </a:rPr>
              <a:t>2013</a:t>
            </a:r>
            <a:r>
              <a:rPr lang="zh-CN" altLang="en-US" sz="2500" dirty="0" smtClean="0">
                <a:latin typeface="微软雅黑" panose="020B0503020204020204" pitchFamily="34" charset="-122"/>
                <a:ea typeface="微软雅黑" panose="020B0503020204020204" pitchFamily="34" charset="-122"/>
              </a:rPr>
              <a:t>年</a:t>
            </a:r>
            <a:r>
              <a:rPr lang="en-US" altLang="zh-CN" sz="2500" dirty="0" smtClean="0">
                <a:latin typeface="微软雅黑" panose="020B0503020204020204" pitchFamily="34" charset="-122"/>
                <a:ea typeface="微软雅黑" panose="020B0503020204020204" pitchFamily="34" charset="-122"/>
              </a:rPr>
              <a:t>2</a:t>
            </a:r>
            <a:r>
              <a:rPr lang="zh-CN" altLang="en-US" sz="2500" dirty="0" smtClean="0">
                <a:latin typeface="微软雅黑" panose="020B0503020204020204" pitchFamily="34" charset="-122"/>
                <a:ea typeface="微软雅黑" panose="020B0503020204020204" pitchFamily="34" charset="-122"/>
              </a:rPr>
              <a:t>月</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纸牌屋</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上线后，用户数增加了</a:t>
            </a:r>
            <a:r>
              <a:rPr lang="en-US" altLang="zh-CN" sz="2500" dirty="0" smtClean="0">
                <a:latin typeface="微软雅黑" panose="020B0503020204020204" pitchFamily="34" charset="-122"/>
                <a:ea typeface="微软雅黑" panose="020B0503020204020204" pitchFamily="34" charset="-122"/>
              </a:rPr>
              <a:t>300</a:t>
            </a:r>
            <a:r>
              <a:rPr lang="zh-CN" altLang="en-US" sz="2500" dirty="0" smtClean="0">
                <a:latin typeface="微软雅黑" panose="020B0503020204020204" pitchFamily="34" charset="-122"/>
                <a:ea typeface="微软雅黑" panose="020B0503020204020204" pitchFamily="34" charset="-122"/>
              </a:rPr>
              <a:t>万，达到</a:t>
            </a:r>
            <a:r>
              <a:rPr lang="en-US" altLang="zh-CN" sz="2500" dirty="0" smtClean="0">
                <a:latin typeface="微软雅黑" panose="020B0503020204020204" pitchFamily="34" charset="-122"/>
                <a:ea typeface="微软雅黑" panose="020B0503020204020204" pitchFamily="34" charset="-122"/>
              </a:rPr>
              <a:t>2920</a:t>
            </a:r>
            <a:r>
              <a:rPr lang="zh-CN" altLang="en-US" sz="2500" dirty="0" smtClean="0">
                <a:latin typeface="微软雅黑" panose="020B0503020204020204" pitchFamily="34" charset="-122"/>
                <a:ea typeface="微软雅黑" panose="020B0503020204020204" pitchFamily="34" charset="-122"/>
              </a:rPr>
              <a:t>万。</a:t>
            </a:r>
            <a:endParaRPr lang="zh-CN" altLang="en-US" sz="2500" b="1" dirty="0" smtClean="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81" name="Picture 2" descr="http://image.datatang.com/news/2014/2/24/130376786033906955.jpg"/>
          <p:cNvPicPr>
            <a:picLocks noChangeAspect="1" noChangeArrowheads="1"/>
          </p:cNvPicPr>
          <p:nvPr/>
        </p:nvPicPr>
        <p:blipFill>
          <a:blip r:embed="rId17" cstate="print"/>
          <a:srcRect/>
          <a:stretch>
            <a:fillRect/>
          </a:stretch>
        </p:blipFill>
        <p:spPr bwMode="auto">
          <a:xfrm>
            <a:off x="1464004" y="1149550"/>
            <a:ext cx="3591335" cy="2348734"/>
          </a:xfrm>
          <a:prstGeom prst="rect">
            <a:avLst/>
          </a:prstGeom>
          <a:noFill/>
        </p:spPr>
      </p:pic>
      <p:pic>
        <p:nvPicPr>
          <p:cNvPr id="82" name="Picture 4" descr="http://image11.m1905.cn/uploadfile/2013/0530/20130530090829457.jpg"/>
          <p:cNvPicPr>
            <a:picLocks noChangeAspect="1" noChangeArrowheads="1"/>
          </p:cNvPicPr>
          <p:nvPr/>
        </p:nvPicPr>
        <p:blipFill>
          <a:blip r:embed="rId18" cstate="print"/>
          <a:srcRect l="21212" b="17394"/>
          <a:stretch>
            <a:fillRect/>
          </a:stretch>
        </p:blipFill>
        <p:spPr bwMode="auto">
          <a:xfrm>
            <a:off x="1464003" y="3511302"/>
            <a:ext cx="3591335" cy="2601521"/>
          </a:xfrm>
          <a:prstGeom prst="rect">
            <a:avLst/>
          </a:prstGeom>
          <a:noFill/>
        </p:spPr>
      </p:pic>
    </p:spTree>
    <p:extLst>
      <p:ext uri="{BB962C8B-B14F-4D97-AF65-F5344CB8AC3E}">
        <p14:creationId xmlns:p14="http://schemas.microsoft.com/office/powerpoint/2010/main" val="8929002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网络信息内容的分析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Slide Number Placeholder 2"/>
          <p:cNvSpPr>
            <a:spLocks noGrp="1"/>
          </p:cNvSpPr>
          <p:nvPr>
            <p:ph type="sldNum" sz="quarter" idx="12"/>
          </p:nvPr>
        </p:nvSpPr>
        <p:spPr>
          <a:xfrm>
            <a:off x="9002864" y="6525344"/>
            <a:ext cx="454212" cy="365125"/>
          </a:xfrm>
        </p:spPr>
        <p:txBody>
          <a:bodyPr/>
          <a:lstStyle/>
          <a:p>
            <a:fld id="{EFB30654-5188-CD46-A185-958418294383}" type="slidenum">
              <a:rPr lang="en-US" smtClean="0"/>
              <a:pPr/>
              <a:t>29</a:t>
            </a:fld>
            <a:endParaRPr lang="en-US" dirty="0"/>
          </a:p>
        </p:txBody>
      </p:sp>
      <p:sp>
        <p:nvSpPr>
          <p:cNvPr id="80" name="Content Placeholder 4"/>
          <p:cNvSpPr txBox="1">
            <a:spLocks/>
          </p:cNvSpPr>
          <p:nvPr/>
        </p:nvSpPr>
        <p:spPr bwMode="auto">
          <a:xfrm>
            <a:off x="5620140" y="1133340"/>
            <a:ext cx="3645990" cy="4767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lnSpc>
                <a:spcPct val="150000"/>
              </a:lnSpc>
              <a:buFont typeface="Arial" pitchFamily="34" charset="0"/>
              <a:buChar char="•"/>
            </a:pPr>
            <a:r>
              <a:rPr lang="en-US" altLang="zh-CN" sz="1800" dirty="0" smtClean="0">
                <a:latin typeface="微软雅黑" panose="020B0503020204020204" pitchFamily="34" charset="-122"/>
                <a:ea typeface="微软雅黑" panose="020B0503020204020204" pitchFamily="34" charset="-122"/>
              </a:rPr>
              <a:t>UPS</a:t>
            </a:r>
            <a:r>
              <a:rPr lang="zh-CN" altLang="en-US" sz="1800" dirty="0" smtClean="0">
                <a:latin typeface="微软雅黑" panose="020B0503020204020204" pitchFamily="34" charset="-122"/>
                <a:ea typeface="微软雅黑" panose="020B0503020204020204" pitchFamily="34" charset="-122"/>
              </a:rPr>
              <a:t>最新的大数据来源是安装在公司</a:t>
            </a:r>
            <a:r>
              <a:rPr lang="en-US" altLang="zh-CN" sz="1800" dirty="0" smtClean="0">
                <a:latin typeface="微软雅黑" panose="020B0503020204020204" pitchFamily="34" charset="-122"/>
                <a:ea typeface="微软雅黑" panose="020B0503020204020204" pitchFamily="34" charset="-122"/>
              </a:rPr>
              <a:t>4.6</a:t>
            </a:r>
            <a:r>
              <a:rPr lang="zh-CN" altLang="en-US" sz="1800" dirty="0" smtClean="0">
                <a:latin typeface="微软雅黑" panose="020B0503020204020204" pitchFamily="34" charset="-122"/>
                <a:ea typeface="微软雅黑" panose="020B0503020204020204" pitchFamily="34" charset="-122"/>
              </a:rPr>
              <a:t>万多辆卡车上的远程通信传感器，这些传感器能够传回车速、方向、刹车和动力性能等方面的数据。收集到的数据流不仅能说明车辆的日常性能，还能帮助公司重新设计物流路线。</a:t>
            </a:r>
            <a:endParaRPr lang="en-US" altLang="zh-CN" sz="1800" dirty="0" smtClean="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1800" dirty="0" smtClean="0">
                <a:latin typeface="微软雅黑" panose="020B0503020204020204" pitchFamily="34" charset="-122"/>
                <a:ea typeface="微软雅黑" panose="020B0503020204020204" pitchFamily="34" charset="-122"/>
              </a:rPr>
              <a:t>大量</a:t>
            </a:r>
            <a:r>
              <a:rPr lang="zh-CN" altLang="en-US" sz="1800" dirty="0" smtClean="0">
                <a:latin typeface="微软雅黑" panose="020B0503020204020204" pitchFamily="34" charset="-122"/>
                <a:ea typeface="微软雅黑" panose="020B0503020204020204" pitchFamily="34" charset="-122"/>
              </a:rPr>
              <a:t>的在线地图数据和优化算法，最终能帮助</a:t>
            </a:r>
            <a:r>
              <a:rPr lang="en-US" altLang="zh-CN" sz="1800" dirty="0" smtClean="0">
                <a:latin typeface="微软雅黑" panose="020B0503020204020204" pitchFamily="34" charset="-122"/>
                <a:ea typeface="微软雅黑" panose="020B0503020204020204" pitchFamily="34" charset="-122"/>
              </a:rPr>
              <a:t>UPS</a:t>
            </a:r>
            <a:r>
              <a:rPr lang="zh-CN" altLang="en-US" sz="1800" dirty="0" smtClean="0">
                <a:latin typeface="微软雅黑" panose="020B0503020204020204" pitchFamily="34" charset="-122"/>
                <a:ea typeface="微软雅黑" panose="020B0503020204020204" pitchFamily="34" charset="-122"/>
              </a:rPr>
              <a:t>实时地调配驾驶员的收货和配送路线。该系统为</a:t>
            </a:r>
            <a:r>
              <a:rPr lang="en-US" altLang="zh-CN" sz="1800" dirty="0" smtClean="0">
                <a:latin typeface="微软雅黑" panose="020B0503020204020204" pitchFamily="34" charset="-122"/>
                <a:ea typeface="微软雅黑" panose="020B0503020204020204" pitchFamily="34" charset="-122"/>
              </a:rPr>
              <a:t>UPS</a:t>
            </a:r>
            <a:r>
              <a:rPr lang="zh-CN" altLang="en-US" sz="1800" dirty="0" smtClean="0">
                <a:latin typeface="微软雅黑" panose="020B0503020204020204" pitchFamily="34" charset="-122"/>
                <a:ea typeface="微软雅黑" panose="020B0503020204020204" pitchFamily="34" charset="-122"/>
              </a:rPr>
              <a:t>减少了</a:t>
            </a:r>
            <a:r>
              <a:rPr lang="en-US" altLang="zh-CN" sz="1800" dirty="0" smtClean="0">
                <a:latin typeface="微软雅黑" panose="020B0503020204020204" pitchFamily="34" charset="-122"/>
                <a:ea typeface="微软雅黑" panose="020B0503020204020204" pitchFamily="34" charset="-122"/>
              </a:rPr>
              <a:t>8500</a:t>
            </a:r>
            <a:r>
              <a:rPr lang="zh-CN" altLang="en-US" sz="1800" dirty="0" smtClean="0">
                <a:latin typeface="微软雅黑" panose="020B0503020204020204" pitchFamily="34" charset="-122"/>
                <a:ea typeface="微软雅黑" panose="020B0503020204020204" pitchFamily="34" charset="-122"/>
              </a:rPr>
              <a:t>万英里的物流里程，由此节约了</a:t>
            </a:r>
            <a:r>
              <a:rPr lang="en-US" altLang="zh-CN" sz="1800" dirty="0" smtClean="0">
                <a:latin typeface="微软雅黑" panose="020B0503020204020204" pitchFamily="34" charset="-122"/>
                <a:ea typeface="微软雅黑" panose="020B0503020204020204" pitchFamily="34" charset="-122"/>
              </a:rPr>
              <a:t>840</a:t>
            </a:r>
            <a:r>
              <a:rPr lang="zh-CN" altLang="en-US" sz="1800" dirty="0" smtClean="0">
                <a:latin typeface="微软雅黑" panose="020B0503020204020204" pitchFamily="34" charset="-122"/>
                <a:ea typeface="微软雅黑" panose="020B0503020204020204" pitchFamily="34" charset="-122"/>
              </a:rPr>
              <a:t>万加仑的汽油。</a:t>
            </a:r>
            <a:endParaRPr lang="en-US" sz="1800" dirty="0">
              <a:latin typeface="微软雅黑" panose="020B0503020204020204" pitchFamily="34" charset="-122"/>
              <a:ea typeface="微软雅黑" panose="020B0503020204020204" pitchFamily="34" charset="-122"/>
            </a:endParaRPr>
          </a:p>
        </p:txBody>
      </p:sp>
      <p:pic>
        <p:nvPicPr>
          <p:cNvPr id="81" name="Picture 2" descr="http://z1.dfcfw.com/2013/6/26/2013062613020862210313.jpg"/>
          <p:cNvPicPr>
            <a:picLocks noChangeAspect="1" noChangeArrowheads="1"/>
          </p:cNvPicPr>
          <p:nvPr/>
        </p:nvPicPr>
        <p:blipFill>
          <a:blip r:embed="rId17" cstate="print"/>
          <a:srcRect/>
          <a:stretch>
            <a:fillRect/>
          </a:stretch>
        </p:blipFill>
        <p:spPr bwMode="auto">
          <a:xfrm>
            <a:off x="1226987" y="1161753"/>
            <a:ext cx="3915276" cy="2211406"/>
          </a:xfrm>
          <a:prstGeom prst="rect">
            <a:avLst/>
          </a:prstGeom>
          <a:noFill/>
        </p:spPr>
      </p:pic>
      <p:pic>
        <p:nvPicPr>
          <p:cNvPr id="82" name="Picture 7"/>
          <p:cNvPicPr>
            <a:picLocks noChangeAspect="1" noChangeArrowheads="1"/>
          </p:cNvPicPr>
          <p:nvPr/>
        </p:nvPicPr>
        <p:blipFill>
          <a:blip r:embed="rId18" cstate="print"/>
          <a:srcRect/>
          <a:stretch>
            <a:fillRect/>
          </a:stretch>
        </p:blipFill>
        <p:spPr bwMode="auto">
          <a:xfrm>
            <a:off x="1319864" y="3533301"/>
            <a:ext cx="3822399" cy="2302650"/>
          </a:xfrm>
          <a:prstGeom prst="rect">
            <a:avLst/>
          </a:prstGeom>
          <a:noFill/>
          <a:ln w="9525">
            <a:noFill/>
            <a:miter lim="800000"/>
            <a:headEnd/>
            <a:tailEnd/>
          </a:ln>
        </p:spPr>
      </p:pic>
    </p:spTree>
    <p:extLst>
      <p:ext uri="{BB962C8B-B14F-4D97-AF65-F5344CB8AC3E}">
        <p14:creationId xmlns:p14="http://schemas.microsoft.com/office/powerpoint/2010/main" val="17265856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871531" y="1412777"/>
            <a:ext cx="8346439" cy="2051015"/>
            <a:chOff x="1921216" y="192860"/>
            <a:chExt cx="8579793" cy="3265984"/>
          </a:xfrm>
        </p:grpSpPr>
        <p:grpSp>
          <p:nvGrpSpPr>
            <p:cNvPr id="19" name="组合 18"/>
            <p:cNvGrpSpPr/>
            <p:nvPr/>
          </p:nvGrpSpPr>
          <p:grpSpPr>
            <a:xfrm rot="20997101">
              <a:off x="4594305" y="192860"/>
              <a:ext cx="659781" cy="793569"/>
              <a:chOff x="9397113" y="1572484"/>
              <a:chExt cx="739439" cy="900000"/>
            </a:xfrm>
          </p:grpSpPr>
          <p:pic>
            <p:nvPicPr>
              <p:cNvPr id="74" name="图片 73"/>
              <p:cNvPicPr>
                <a:picLocks noChangeAspect="1"/>
              </p:cNvPicPr>
              <p:nvPr/>
            </p:nvPicPr>
            <p:blipFill rotWithShape="1">
              <a:blip r:embed="rId2">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75" name="椭圆 7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rot="2455872">
              <a:off x="9545795" y="1200076"/>
              <a:ext cx="659781" cy="793569"/>
              <a:chOff x="8752405" y="680495"/>
              <a:chExt cx="739439" cy="900000"/>
            </a:xfrm>
          </p:grpSpPr>
          <p:pic>
            <p:nvPicPr>
              <p:cNvPr id="72" name="图片 71"/>
              <p:cNvPicPr>
                <a:picLocks noChangeAspect="1"/>
              </p:cNvPicPr>
              <p:nvPr/>
            </p:nvPicPr>
            <p:blipFill rotWithShape="1">
              <a:blip r:embed="rId3">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73" name="椭圆 7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rot="20539373">
              <a:off x="3895784" y="1063209"/>
              <a:ext cx="642436" cy="793569"/>
              <a:chOff x="7798300" y="2128176"/>
              <a:chExt cx="720000" cy="900000"/>
            </a:xfrm>
          </p:grpSpPr>
          <p:pic>
            <p:nvPicPr>
              <p:cNvPr id="70" name="图片 69"/>
              <p:cNvPicPr>
                <a:picLocks noChangeAspect="1"/>
              </p:cNvPicPr>
              <p:nvPr/>
            </p:nvPicPr>
            <p:blipFill rotWithShape="1">
              <a:blip r:embed="rId4">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71" name="椭圆 7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rot="622440">
              <a:off x="6993372" y="431407"/>
              <a:ext cx="643355" cy="793569"/>
              <a:chOff x="5457544" y="2382484"/>
              <a:chExt cx="721030" cy="900000"/>
            </a:xfrm>
          </p:grpSpPr>
          <p:pic>
            <p:nvPicPr>
              <p:cNvPr id="68" name="图片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69" name="椭圆 6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20351331">
              <a:off x="2777184" y="624184"/>
              <a:ext cx="642436" cy="793569"/>
              <a:chOff x="3277182" y="773323"/>
              <a:chExt cx="720000" cy="900000"/>
            </a:xfrm>
          </p:grpSpPr>
          <p:sp>
            <p:nvSpPr>
              <p:cNvPr id="66" name="椭圆 65"/>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24" name="组合 23"/>
            <p:cNvGrpSpPr/>
            <p:nvPr/>
          </p:nvGrpSpPr>
          <p:grpSpPr>
            <a:xfrm rot="1912890">
              <a:off x="8324851" y="1445561"/>
              <a:ext cx="648427" cy="793569"/>
              <a:chOff x="5384758" y="1250900"/>
              <a:chExt cx="726714" cy="900000"/>
            </a:xfrm>
          </p:grpSpPr>
          <p:sp>
            <p:nvSpPr>
              <p:cNvPr id="64" name="椭圆 63"/>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25" name="组合 24"/>
            <p:cNvGrpSpPr/>
            <p:nvPr/>
          </p:nvGrpSpPr>
          <p:grpSpPr>
            <a:xfrm rot="1354213">
              <a:off x="7257146" y="1255327"/>
              <a:ext cx="642436" cy="793569"/>
              <a:chOff x="3639753" y="2488176"/>
              <a:chExt cx="720000" cy="900000"/>
            </a:xfrm>
          </p:grpSpPr>
          <p:sp>
            <p:nvSpPr>
              <p:cNvPr id="62" name="椭圆 61"/>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26" name="组合 25"/>
            <p:cNvGrpSpPr/>
            <p:nvPr/>
          </p:nvGrpSpPr>
          <p:grpSpPr>
            <a:xfrm rot="19874646">
              <a:off x="3299688" y="1751721"/>
              <a:ext cx="647730" cy="793569"/>
              <a:chOff x="4707387" y="271511"/>
              <a:chExt cx="725933" cy="900000"/>
            </a:xfrm>
          </p:grpSpPr>
          <p:sp>
            <p:nvSpPr>
              <p:cNvPr id="60" name="椭圆 59"/>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27" name="组合 26"/>
            <p:cNvGrpSpPr/>
            <p:nvPr/>
          </p:nvGrpSpPr>
          <p:grpSpPr>
            <a:xfrm rot="19414460">
              <a:off x="2170159" y="2542950"/>
              <a:ext cx="647456" cy="793569"/>
              <a:chOff x="4355614" y="1671769"/>
              <a:chExt cx="725626" cy="900000"/>
            </a:xfrm>
          </p:grpSpPr>
          <p:sp>
            <p:nvSpPr>
              <p:cNvPr id="58" name="椭圆 57"/>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28" name="组合 27"/>
            <p:cNvGrpSpPr/>
            <p:nvPr/>
          </p:nvGrpSpPr>
          <p:grpSpPr>
            <a:xfrm rot="3261331">
              <a:off x="8917619" y="2218585"/>
              <a:ext cx="645495" cy="803045"/>
              <a:chOff x="6534782" y="2204846"/>
              <a:chExt cx="732066" cy="900000"/>
            </a:xfrm>
          </p:grpSpPr>
          <p:sp>
            <p:nvSpPr>
              <p:cNvPr id="56" name="椭圆 55"/>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29" name="组合 28"/>
            <p:cNvGrpSpPr/>
            <p:nvPr/>
          </p:nvGrpSpPr>
          <p:grpSpPr>
            <a:xfrm rot="1881527">
              <a:off x="8519801" y="497692"/>
              <a:ext cx="646830" cy="793569"/>
              <a:chOff x="5993772" y="258109"/>
              <a:chExt cx="724925" cy="900000"/>
            </a:xfrm>
          </p:grpSpPr>
          <p:sp>
            <p:nvSpPr>
              <p:cNvPr id="54" name="椭圆 53"/>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30" name="组合 29"/>
            <p:cNvGrpSpPr/>
            <p:nvPr/>
          </p:nvGrpSpPr>
          <p:grpSpPr>
            <a:xfrm rot="3066563">
              <a:off x="9781605" y="2529217"/>
              <a:ext cx="635764" cy="803045"/>
              <a:chOff x="8806213" y="2910111"/>
              <a:chExt cx="721030" cy="900000"/>
            </a:xfrm>
          </p:grpSpPr>
          <p:sp>
            <p:nvSpPr>
              <p:cNvPr id="52" name="椭圆 51"/>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31" name="组合 30"/>
            <p:cNvGrpSpPr/>
            <p:nvPr/>
          </p:nvGrpSpPr>
          <p:grpSpPr>
            <a:xfrm rot="20849518">
              <a:off x="4617491" y="1468461"/>
              <a:ext cx="644890" cy="793569"/>
              <a:chOff x="7330781" y="818297"/>
              <a:chExt cx="722751" cy="900000"/>
            </a:xfrm>
          </p:grpSpPr>
          <p:sp>
            <p:nvSpPr>
              <p:cNvPr id="50" name="椭圆 49"/>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32" name="组合 31"/>
            <p:cNvGrpSpPr/>
            <p:nvPr/>
          </p:nvGrpSpPr>
          <p:grpSpPr>
            <a:xfrm rot="19756194">
              <a:off x="1921216" y="1486339"/>
              <a:ext cx="653202" cy="793569"/>
              <a:chOff x="2213446" y="1768419"/>
              <a:chExt cx="732066" cy="900000"/>
            </a:xfrm>
          </p:grpSpPr>
          <p:pic>
            <p:nvPicPr>
              <p:cNvPr id="48" name="图片 4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49" name="椭圆 48"/>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3" name="直接连接符 32"/>
            <p:cNvCxnSpPr>
              <a:stCxn id="60" idx="4"/>
            </p:cNvCxnSpPr>
            <p:nvPr/>
          </p:nvCxnSpPr>
          <p:spPr>
            <a:xfrm>
              <a:off x="3816758" y="2495084"/>
              <a:ext cx="2279243" cy="952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9" idx="4"/>
            </p:cNvCxnSpPr>
            <p:nvPr/>
          </p:nvCxnSpPr>
          <p:spPr>
            <a:xfrm>
              <a:off x="2455199" y="2221442"/>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6" idx="4"/>
            </p:cNvCxnSpPr>
            <p:nvPr/>
          </p:nvCxnSpPr>
          <p:spPr>
            <a:xfrm>
              <a:off x="3239375" y="1391865"/>
              <a:ext cx="2856626" cy="2055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71" idx="4"/>
            </p:cNvCxnSpPr>
            <p:nvPr/>
          </p:nvCxnSpPr>
          <p:spPr>
            <a:xfrm>
              <a:off x="4337487" y="1838043"/>
              <a:ext cx="1758514" cy="1609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75" idx="4"/>
            </p:cNvCxnSpPr>
            <p:nvPr/>
          </p:nvCxnSpPr>
          <p:spPr>
            <a:xfrm>
              <a:off x="4984886" y="981856"/>
              <a:ext cx="1111115" cy="2465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8" idx="4"/>
            </p:cNvCxnSpPr>
            <p:nvPr/>
          </p:nvCxnSpPr>
          <p:spPr>
            <a:xfrm>
              <a:off x="2727469" y="3260488"/>
              <a:ext cx="3368532" cy="186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0" idx="4"/>
            </p:cNvCxnSpPr>
            <p:nvPr/>
          </p:nvCxnSpPr>
          <p:spPr>
            <a:xfrm>
              <a:off x="5024672" y="2252878"/>
              <a:ext cx="1071329" cy="1194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69" idx="4"/>
            </p:cNvCxnSpPr>
            <p:nvPr/>
          </p:nvCxnSpPr>
          <p:spPr>
            <a:xfrm flipH="1">
              <a:off x="6096001" y="1218407"/>
              <a:ext cx="1147147" cy="2229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2" idx="4"/>
            </p:cNvCxnSpPr>
            <p:nvPr/>
          </p:nvCxnSpPr>
          <p:spPr>
            <a:xfrm flipH="1">
              <a:off x="6096001" y="2018506"/>
              <a:ext cx="1330071" cy="1428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54" idx="4"/>
            </p:cNvCxnSpPr>
            <p:nvPr/>
          </p:nvCxnSpPr>
          <p:spPr>
            <a:xfrm flipH="1">
              <a:off x="6096001" y="1232158"/>
              <a:ext cx="2538854" cy="2215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4" idx="4"/>
            </p:cNvCxnSpPr>
            <p:nvPr/>
          </p:nvCxnSpPr>
          <p:spPr>
            <a:xfrm flipH="1">
              <a:off x="6096001" y="2177690"/>
              <a:ext cx="2340953" cy="1269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73" idx="4"/>
            </p:cNvCxnSpPr>
            <p:nvPr/>
          </p:nvCxnSpPr>
          <p:spPr>
            <a:xfrm flipH="1">
              <a:off x="6096001" y="1890948"/>
              <a:ext cx="3513178" cy="1556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52" idx="4"/>
            </p:cNvCxnSpPr>
            <p:nvPr/>
          </p:nvCxnSpPr>
          <p:spPr>
            <a:xfrm flipH="1">
              <a:off x="6096001" y="3183183"/>
              <a:ext cx="3691248" cy="26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56" idx="4"/>
            </p:cNvCxnSpPr>
            <p:nvPr/>
          </p:nvCxnSpPr>
          <p:spPr>
            <a:xfrm flipH="1">
              <a:off x="6096001" y="2849773"/>
              <a:ext cx="2814969" cy="597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6096001" y="2024541"/>
              <a:ext cx="414" cy="142289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6" name="图片 7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467905" y="2057165"/>
            <a:ext cx="928052" cy="696039"/>
          </a:xfrm>
          <a:prstGeom prst="rect">
            <a:avLst/>
          </a:prstGeom>
        </p:spPr>
      </p:pic>
      <p:sp>
        <p:nvSpPr>
          <p:cNvPr id="77" name="文本框 340"/>
          <p:cNvSpPr txBox="1"/>
          <p:nvPr/>
        </p:nvSpPr>
        <p:spPr>
          <a:xfrm>
            <a:off x="1557524" y="4255728"/>
            <a:ext cx="8797777" cy="1938992"/>
          </a:xfrm>
          <a:prstGeom prst="rect">
            <a:avLst/>
          </a:prstGeom>
        </p:spPr>
        <p:txBody>
          <a:bodyPr wrap="square">
            <a:spAutoFit/>
          </a:bodyPr>
          <a:lstStyle>
            <a:defPPr>
              <a:defRPr lang="zh-CN"/>
            </a:defPPr>
            <a:lvl1pPr>
              <a:lnSpc>
                <a:spcPct val="125000"/>
              </a:lnSpc>
              <a:defRPr>
                <a:solidFill>
                  <a:schemeClr val="tx1">
                    <a:lumMod val="65000"/>
                    <a:lumOff val="35000"/>
                  </a:schemeClr>
                </a:solidFill>
                <a:latin typeface="微软雅黑" pitchFamily="34" charset="-122"/>
                <a:ea typeface="微软雅黑" pitchFamily="34" charset="-122"/>
              </a:defRPr>
            </a:lvl1pPr>
          </a:lstStyle>
          <a:p>
            <a:pPr marL="342900" indent="-342900">
              <a:buFont typeface="Arial" pitchFamily="34" charset="0"/>
              <a:buChar char="•"/>
            </a:pPr>
            <a:r>
              <a:rPr lang="zh-CN" altLang="en-US" sz="2400" dirty="0"/>
              <a:t>社会信息化和网络化导致数据的爆炸式增长</a:t>
            </a:r>
            <a:endParaRPr lang="en-US" altLang="zh-CN" sz="2400" dirty="0"/>
          </a:p>
          <a:p>
            <a:pPr marL="342900" lvl="1" indent="-342900">
              <a:lnSpc>
                <a:spcPct val="125000"/>
              </a:lnSpc>
              <a:buFont typeface="Arial" pitchFamily="34" charset="0"/>
              <a:buChar char="•"/>
            </a:pPr>
            <a:r>
              <a:rPr lang="zh-CN" altLang="en-US" sz="2400" dirty="0">
                <a:solidFill>
                  <a:schemeClr val="tx1">
                    <a:lumMod val="65000"/>
                    <a:lumOff val="35000"/>
                  </a:schemeClr>
                </a:solidFill>
                <a:latin typeface="微软雅黑" pitchFamily="34" charset="-122"/>
                <a:ea typeface="微软雅黑" pitchFamily="34" charset="-122"/>
              </a:rPr>
              <a:t>云计算、物联网等新技术催生大数据</a:t>
            </a:r>
            <a:endParaRPr lang="en-US" altLang="zh-CN" sz="2400" dirty="0">
              <a:solidFill>
                <a:schemeClr val="tx1">
                  <a:lumMod val="65000"/>
                  <a:lumOff val="35000"/>
                </a:schemeClr>
              </a:solidFill>
              <a:latin typeface="微软雅黑" pitchFamily="34" charset="-122"/>
              <a:ea typeface="微软雅黑" pitchFamily="34" charset="-122"/>
            </a:endParaRPr>
          </a:p>
          <a:p>
            <a:pPr marL="342900" lvl="1" indent="-342900">
              <a:lnSpc>
                <a:spcPct val="125000"/>
              </a:lnSpc>
              <a:buFont typeface="Arial" pitchFamily="34" charset="0"/>
              <a:buChar char="•"/>
            </a:pPr>
            <a:r>
              <a:rPr lang="zh-CN" altLang="en-US" sz="2400" dirty="0">
                <a:solidFill>
                  <a:schemeClr val="tx1">
                    <a:lumMod val="65000"/>
                    <a:lumOff val="35000"/>
                  </a:schemeClr>
                </a:solidFill>
                <a:latin typeface="微软雅黑" pitchFamily="34" charset="-122"/>
                <a:ea typeface="微软雅黑" pitchFamily="34" charset="-122"/>
              </a:rPr>
              <a:t>数据仓库、数据分析、数据挖掘等技术</a:t>
            </a:r>
            <a:endParaRPr lang="en-CA" altLang="zh-CN" sz="2400" dirty="0">
              <a:solidFill>
                <a:schemeClr val="tx1">
                  <a:lumMod val="65000"/>
                  <a:lumOff val="35000"/>
                </a:schemeClr>
              </a:solidFill>
              <a:latin typeface="微软雅黑" pitchFamily="34" charset="-122"/>
              <a:ea typeface="微软雅黑" pitchFamily="34" charset="-122"/>
            </a:endParaRPr>
          </a:p>
          <a:p>
            <a:endParaRPr lang="en-US" altLang="zh-CN" sz="2400" dirty="0"/>
          </a:p>
        </p:txBody>
      </p:sp>
      <p:sp>
        <p:nvSpPr>
          <p:cNvPr id="78" name="圆角矩形 77"/>
          <p:cNvSpPr/>
          <p:nvPr/>
        </p:nvSpPr>
        <p:spPr>
          <a:xfrm>
            <a:off x="1584484" y="5870063"/>
            <a:ext cx="9267497" cy="850900"/>
          </a:xfrm>
          <a:prstGeom prst="roundRect">
            <a:avLst>
              <a:gd name="adj" fmla="val 9394"/>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2024886" y="5941571"/>
            <a:ext cx="6340197" cy="584775"/>
          </a:xfrm>
          <a:prstGeom prst="rect">
            <a:avLst/>
          </a:prstGeom>
        </p:spPr>
        <p:txBody>
          <a:bodyPr wrap="none">
            <a:spAutoFit/>
          </a:bodyPr>
          <a:lstStyle/>
          <a:p>
            <a:r>
              <a:rPr lang="zh-CN" altLang="en-US" sz="3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大数据的核心是</a:t>
            </a:r>
            <a:r>
              <a:rPr lang="zh-CN" altLang="en-US" sz="32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数据、技术和思维</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80"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网络信息内容安全背景</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81"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83" name="Picture 2" descr="C:\Users\Administrator\Desktop\25p1ckfib9.gi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5122" name="Picture 2" descr="“大数据”的图片搜索结果"/>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447950" y="3456629"/>
            <a:ext cx="1016923" cy="762692"/>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7255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网络信息内容的分析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Content Placeholder 4"/>
          <p:cNvSpPr txBox="1">
            <a:spLocks/>
          </p:cNvSpPr>
          <p:nvPr/>
        </p:nvSpPr>
        <p:spPr bwMode="auto">
          <a:xfrm>
            <a:off x="5701570" y="1084484"/>
            <a:ext cx="4763230" cy="466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lnSpc>
                <a:spcPct val="150000"/>
              </a:lnSpc>
              <a:buFont typeface="Arial" pitchFamily="34" charset="0"/>
              <a:buChar char="•"/>
            </a:pPr>
            <a:r>
              <a:rPr lang="zh-CN" altLang="en-US" sz="1600" dirty="0" smtClean="0">
                <a:latin typeface="微软雅黑" panose="020B0503020204020204" pitchFamily="34" charset="-122"/>
                <a:ea typeface="微软雅黑" panose="020B0503020204020204" pitchFamily="34" charset="-122"/>
              </a:rPr>
              <a:t>量化交易，程序化交易，高频交易是大数据应用比较多的领域。</a:t>
            </a:r>
            <a:endParaRPr lang="en-US" altLang="zh-CN" sz="1600" dirty="0" smtClean="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1600" dirty="0" smtClean="0">
                <a:latin typeface="微软雅黑" panose="020B0503020204020204" pitchFamily="34" charset="-122"/>
                <a:ea typeface="微软雅黑" panose="020B0503020204020204" pitchFamily="34" charset="-122"/>
              </a:rPr>
              <a:t>全球</a:t>
            </a:r>
            <a:r>
              <a:rPr lang="en-US" altLang="zh-CN" sz="1600" dirty="0" smtClean="0">
                <a:latin typeface="微软雅黑" panose="020B0503020204020204" pitchFamily="34" charset="-122"/>
                <a:ea typeface="微软雅黑" panose="020B0503020204020204" pitchFamily="34" charset="-122"/>
              </a:rPr>
              <a:t>2/3</a:t>
            </a:r>
            <a:r>
              <a:rPr lang="zh-CN" altLang="en-US" sz="1600" dirty="0" smtClean="0">
                <a:latin typeface="微软雅黑" panose="020B0503020204020204" pitchFamily="34" charset="-122"/>
                <a:ea typeface="微软雅黑" panose="020B0503020204020204" pitchFamily="34" charset="-122"/>
              </a:rPr>
              <a:t>的股票交易量是由高频交易所创造的，参与者总收益每年高达</a:t>
            </a:r>
            <a:r>
              <a:rPr lang="en-US" altLang="zh-CN" sz="1600" dirty="0" smtClean="0">
                <a:latin typeface="微软雅黑" panose="020B0503020204020204" pitchFamily="34" charset="-122"/>
                <a:ea typeface="微软雅黑" panose="020B0503020204020204" pitchFamily="34" charset="-122"/>
              </a:rPr>
              <a:t>80</a:t>
            </a:r>
            <a:r>
              <a:rPr lang="zh-CN" altLang="en-US" sz="1600" dirty="0" smtClean="0">
                <a:latin typeface="微软雅黑" panose="020B0503020204020204" pitchFamily="34" charset="-122"/>
                <a:ea typeface="微软雅黑" panose="020B0503020204020204" pitchFamily="34" charset="-122"/>
              </a:rPr>
              <a:t>亿美元。</a:t>
            </a:r>
            <a:endParaRPr lang="en-US" altLang="zh-CN" sz="1600" dirty="0" smtClean="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1600" dirty="0" smtClean="0">
                <a:latin typeface="微软雅黑" panose="020B0503020204020204" pitchFamily="34" charset="-122"/>
                <a:ea typeface="微软雅黑" panose="020B0503020204020204" pitchFamily="34" charset="-122"/>
              </a:rPr>
              <a:t>其中，大数据算法被用来作出交易决定。现在，大多数股权交易都是通过大数据算法进行，这些算法越来越多地开始考虑社交媒体网络和新闻网站的信息来在几秒内做出买入和卖出的决定。</a:t>
            </a:r>
            <a:endParaRPr lang="en-US" altLang="zh-CN" sz="1600" dirty="0" smtClean="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1600" dirty="0" smtClean="0">
                <a:latin typeface="微软雅黑" panose="020B0503020204020204" pitchFamily="34" charset="-122"/>
                <a:ea typeface="微软雅黑" panose="020B0503020204020204" pitchFamily="34" charset="-122"/>
              </a:rPr>
              <a:t>当一个产品可以在多个交易所交易时，会形成不同的定价，在这当中，谁能够最快地捕捉到同一个产品在不同交易所之间的显著价差，谁就能捕捉到瞬间套利机会，技术成为了重要因素</a:t>
            </a:r>
            <a:endParaRPr lang="en-US" sz="1600" dirty="0">
              <a:latin typeface="微软雅黑" panose="020B0503020204020204" pitchFamily="34" charset="-122"/>
              <a:ea typeface="微软雅黑" panose="020B0503020204020204" pitchFamily="34" charset="-122"/>
            </a:endParaRPr>
          </a:p>
        </p:txBody>
      </p:sp>
      <p:pic>
        <p:nvPicPr>
          <p:cNvPr id="81" name="Picture 3"/>
          <p:cNvPicPr>
            <a:picLocks noChangeAspect="1" noChangeArrowheads="1"/>
          </p:cNvPicPr>
          <p:nvPr/>
        </p:nvPicPr>
        <p:blipFill>
          <a:blip r:embed="rId17" cstate="print"/>
          <a:srcRect b="17741"/>
          <a:stretch>
            <a:fillRect/>
          </a:stretch>
        </p:blipFill>
        <p:spPr bwMode="auto">
          <a:xfrm>
            <a:off x="1211093" y="1290541"/>
            <a:ext cx="4276725" cy="2350546"/>
          </a:xfrm>
          <a:prstGeom prst="rect">
            <a:avLst/>
          </a:prstGeom>
          <a:noFill/>
          <a:ln w="9525">
            <a:noFill/>
            <a:miter lim="800000"/>
            <a:headEnd/>
            <a:tailEnd/>
          </a:ln>
        </p:spPr>
      </p:pic>
      <p:pic>
        <p:nvPicPr>
          <p:cNvPr id="82" name="Picture 5" descr="http://www.zdqh.cn/upfiles/201301251359103233.bmp"/>
          <p:cNvPicPr>
            <a:picLocks noChangeAspect="1" noChangeArrowheads="1"/>
          </p:cNvPicPr>
          <p:nvPr/>
        </p:nvPicPr>
        <p:blipFill>
          <a:blip r:embed="rId18" cstate="print"/>
          <a:srcRect/>
          <a:stretch>
            <a:fillRect/>
          </a:stretch>
        </p:blipFill>
        <p:spPr bwMode="auto">
          <a:xfrm>
            <a:off x="1211093" y="3783233"/>
            <a:ext cx="4276725" cy="1857376"/>
          </a:xfrm>
          <a:prstGeom prst="rect">
            <a:avLst/>
          </a:prstGeom>
          <a:noFill/>
        </p:spPr>
      </p:pic>
    </p:spTree>
    <p:extLst>
      <p:ext uri="{BB962C8B-B14F-4D97-AF65-F5344CB8AC3E}">
        <p14:creationId xmlns:p14="http://schemas.microsoft.com/office/powerpoint/2010/main" val="17265856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199456" y="5097959"/>
            <a:ext cx="9889099" cy="830997"/>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当今</a:t>
            </a:r>
            <a:r>
              <a:rPr lang="zh-CN" altLang="en-US" sz="2400" b="1" dirty="0" smtClean="0">
                <a:solidFill>
                  <a:schemeClr val="tx1">
                    <a:lumMod val="65000"/>
                    <a:lumOff val="35000"/>
                  </a:schemeClr>
                </a:solidFill>
                <a:latin typeface="微软雅黑" pitchFamily="34" charset="-122"/>
                <a:ea typeface="微软雅黑" pitchFamily="34" charset="-122"/>
              </a:rPr>
              <a:t>创造的数据</a:t>
            </a:r>
            <a:r>
              <a:rPr lang="zh-CN" altLang="en-US" sz="2400" b="1" dirty="0">
                <a:solidFill>
                  <a:schemeClr val="tx1">
                    <a:lumMod val="65000"/>
                    <a:lumOff val="35000"/>
                  </a:schemeClr>
                </a:solidFill>
                <a:latin typeface="微软雅黑" pitchFamily="34" charset="-122"/>
                <a:ea typeface="微软雅黑" pitchFamily="34" charset="-122"/>
              </a:rPr>
              <a:t>早已经远远超越了目前人力所能处理的范畴</a:t>
            </a:r>
          </a:p>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大数据时代正在来临</a:t>
            </a: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596543" y="1741407"/>
            <a:ext cx="3817448" cy="2311262"/>
            <a:chOff x="285031" y="2166511"/>
            <a:chExt cx="3817448" cy="2311262"/>
          </a:xfrm>
        </p:grpSpPr>
        <p:grpSp>
          <p:nvGrpSpPr>
            <p:cNvPr id="8" name="组合 7"/>
            <p:cNvGrpSpPr/>
            <p:nvPr/>
          </p:nvGrpSpPr>
          <p:grpSpPr>
            <a:xfrm>
              <a:off x="3000669" y="2166511"/>
              <a:ext cx="1101810" cy="1292662"/>
              <a:chOff x="3048934" y="2166511"/>
              <a:chExt cx="1101810" cy="1292662"/>
            </a:xfrm>
          </p:grpSpPr>
          <p:sp>
            <p:nvSpPr>
              <p:cNvPr id="99" name="矩形 8"/>
              <p:cNvSpPr>
                <a:spLocks noChangeArrowheads="1"/>
              </p:cNvSpPr>
              <p:nvPr/>
            </p:nvSpPr>
            <p:spPr bwMode="auto">
              <a:xfrm>
                <a:off x="3181808" y="2166511"/>
                <a:ext cx="96893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smtClean="0">
                    <a:latin typeface="微软雅黑" pitchFamily="34" charset="-122"/>
                    <a:ea typeface="微软雅黑" pitchFamily="34" charset="-122"/>
                  </a:rPr>
                  <a:t>数据</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指数</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增长</a:t>
                </a:r>
                <a:endParaRPr lang="zh-CN" altLang="en-US" sz="2000" b="1" dirty="0">
                  <a:latin typeface="微软雅黑" pitchFamily="34" charset="-122"/>
                  <a:ea typeface="微软雅黑" pitchFamily="34" charset="-122"/>
                </a:endParaRP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285031" y="3585221"/>
              <a:ext cx="3695343"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根据</a:t>
              </a:r>
              <a:r>
                <a:rPr lang="en-US" altLang="zh-CN" sz="2000" dirty="0">
                  <a:latin typeface="微软雅黑" pitchFamily="34" charset="-122"/>
                  <a:ea typeface="微软雅黑" pitchFamily="34" charset="-122"/>
                </a:rPr>
                <a:t>IDC </a:t>
              </a:r>
              <a:r>
                <a:rPr lang="zh-CN" altLang="en-US" sz="2000" dirty="0">
                  <a:latin typeface="微软雅黑" pitchFamily="34" charset="-122"/>
                  <a:ea typeface="微软雅黑" pitchFamily="34" charset="-122"/>
                </a:rPr>
                <a:t>监测</a:t>
              </a:r>
              <a:r>
                <a:rPr lang="zh-CN" altLang="en-US" sz="2000" dirty="0" smtClean="0">
                  <a:latin typeface="微软雅黑" pitchFamily="34" charset="-122"/>
                  <a:ea typeface="微软雅黑" pitchFamily="34" charset="-122"/>
                </a:rPr>
                <a:t>，数据</a:t>
              </a:r>
              <a:r>
                <a:rPr lang="zh-CN" altLang="en-US" sz="2000" dirty="0">
                  <a:latin typeface="微软雅黑" pitchFamily="34" charset="-122"/>
                  <a:ea typeface="微软雅黑" pitchFamily="34" charset="-122"/>
                </a:rPr>
                <a:t>量正在呈指数级增长</a:t>
              </a:r>
              <a:r>
                <a:rPr lang="zh-CN" altLang="en-US" sz="2000" dirty="0" smtClean="0">
                  <a:latin typeface="微软雅黑" pitchFamily="34" charset="-122"/>
                  <a:ea typeface="微软雅黑" pitchFamily="34" charset="-122"/>
                </a:rPr>
                <a:t>，约</a:t>
              </a:r>
              <a:r>
                <a:rPr lang="zh-CN" altLang="en-US" sz="2000" dirty="0">
                  <a:latin typeface="微软雅黑" pitchFamily="34" charset="-122"/>
                  <a:ea typeface="微软雅黑" pitchFamily="34" charset="-122"/>
                </a:rPr>
                <a:t>每两年</a:t>
              </a:r>
              <a:r>
                <a:rPr lang="zh-CN" altLang="en-US" sz="2000" dirty="0" smtClean="0">
                  <a:latin typeface="微软雅黑" pitchFamily="34" charset="-122"/>
                  <a:ea typeface="微软雅黑" pitchFamily="34" charset="-122"/>
                </a:rPr>
                <a:t>翻一番。</a:t>
              </a:r>
              <a:endParaRPr lang="zh-CN" altLang="en-US" b="1" dirty="0">
                <a:latin typeface="微软雅黑" pitchFamily="34" charset="-122"/>
                <a:ea typeface="微软雅黑" pitchFamily="34" charset="-122"/>
              </a:endParaRPr>
            </a:p>
          </p:txBody>
        </p:sp>
      </p:grpSp>
      <p:grpSp>
        <p:nvGrpSpPr>
          <p:cNvPr id="12" name="组合 11"/>
          <p:cNvGrpSpPr/>
          <p:nvPr/>
        </p:nvGrpSpPr>
        <p:grpSpPr>
          <a:xfrm>
            <a:off x="6594742" y="1722988"/>
            <a:ext cx="3478748" cy="2676367"/>
            <a:chOff x="4064583" y="3041859"/>
            <a:chExt cx="3478748" cy="2676367"/>
          </a:xfrm>
        </p:grpSpPr>
        <p:grpSp>
          <p:nvGrpSpPr>
            <p:cNvPr id="9" name="组合 8"/>
            <p:cNvGrpSpPr/>
            <p:nvPr/>
          </p:nvGrpSpPr>
          <p:grpSpPr>
            <a:xfrm>
              <a:off x="6486252" y="3041859"/>
              <a:ext cx="1057079" cy="1303052"/>
              <a:chOff x="6486252" y="3041859"/>
              <a:chExt cx="1057079" cy="1303052"/>
            </a:xfrm>
          </p:grpSpPr>
          <p:cxnSp>
            <p:nvCxnSpPr>
              <p:cNvPr id="114" name="直接连接符 113"/>
              <p:cNvCxnSpPr/>
              <p:nvPr/>
            </p:nvCxnSpPr>
            <p:spPr>
              <a:xfrm flipH="1">
                <a:off x="6486252" y="3084911"/>
                <a:ext cx="0" cy="1260000"/>
              </a:xfrm>
              <a:prstGeom prst="line">
                <a:avLst/>
              </a:prstGeom>
              <a:ln w="57150">
                <a:solidFill>
                  <a:srgbClr val="31B5D6"/>
                </a:solidFill>
              </a:ln>
            </p:spPr>
            <p:style>
              <a:lnRef idx="1">
                <a:schemeClr val="accent1"/>
              </a:lnRef>
              <a:fillRef idx="0">
                <a:schemeClr val="accent1"/>
              </a:fillRef>
              <a:effectRef idx="0">
                <a:schemeClr val="accent1"/>
              </a:effectRef>
              <a:fontRef idx="minor">
                <a:schemeClr val="tx1"/>
              </a:fontRef>
            </p:style>
          </p:cxnSp>
          <p:sp>
            <p:nvSpPr>
              <p:cNvPr id="118" name="矩形 8"/>
              <p:cNvSpPr>
                <a:spLocks noChangeArrowheads="1"/>
              </p:cNvSpPr>
              <p:nvPr/>
            </p:nvSpPr>
            <p:spPr bwMode="auto">
              <a:xfrm>
                <a:off x="6574395" y="3041859"/>
                <a:ext cx="96893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smtClean="0">
                    <a:latin typeface="微软雅黑" pitchFamily="34" charset="-122"/>
                    <a:ea typeface="微软雅黑" pitchFamily="34" charset="-122"/>
                  </a:rPr>
                  <a:t>结构</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日趋</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复杂</a:t>
                </a:r>
                <a:endParaRPr lang="zh-CN" altLang="en-US" sz="2000" b="1" dirty="0">
                  <a:latin typeface="微软雅黑" pitchFamily="34" charset="-122"/>
                  <a:ea typeface="微软雅黑" pitchFamily="34" charset="-122"/>
                </a:endParaRPr>
              </a:p>
            </p:txBody>
          </p:sp>
        </p:grpSp>
        <p:sp>
          <p:nvSpPr>
            <p:cNvPr id="121" name="矩形 8"/>
            <p:cNvSpPr>
              <a:spLocks noChangeArrowheads="1"/>
            </p:cNvSpPr>
            <p:nvPr/>
          </p:nvSpPr>
          <p:spPr bwMode="auto">
            <a:xfrm>
              <a:off x="4064583" y="4425564"/>
              <a:ext cx="3379157"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大量新数据源的出现则导致了非结构化、半结构化数据爆发式的增长。</a:t>
              </a:r>
            </a:p>
          </p:txBody>
        </p:sp>
      </p:grpSp>
      <p:pic>
        <p:nvPicPr>
          <p:cNvPr id="90" name="Picture 3"/>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1580793" y="1845895"/>
            <a:ext cx="2539239" cy="10525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1" name="Picture 53" descr="C:\Users\zhengge\Desktop\big-data.jpg"/>
          <p:cNvPicPr>
            <a:picLocks noChangeAspect="1" noChangeArrowheads="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594742" y="1838057"/>
            <a:ext cx="2224092" cy="1052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网络信息内容安全背景</a:t>
            </a: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23" name="Picture 2" descr="C:\Users\Administrator\Desktop\25p1ckfib9.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1269679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756153" y="1379606"/>
            <a:ext cx="4967287" cy="4936332"/>
            <a:chOff x="5756151" y="1350620"/>
            <a:chExt cx="4967287" cy="4936332"/>
          </a:xfrm>
        </p:grpSpPr>
        <p:sp>
          <p:nvSpPr>
            <p:cNvPr id="6" name="Freeform 35"/>
            <p:cNvSpPr>
              <a:spLocks/>
            </p:cNvSpPr>
            <p:nvPr/>
          </p:nvSpPr>
          <p:spPr bwMode="gray">
            <a:xfrm flipH="1">
              <a:off x="5765875" y="1350620"/>
              <a:ext cx="2376487" cy="2376488"/>
            </a:xfrm>
            <a:custGeom>
              <a:avLst/>
              <a:gdLst>
                <a:gd name="T0" fmla="*/ 2147483647 w 1016"/>
                <a:gd name="T1" fmla="*/ 0 h 1016"/>
                <a:gd name="T2" fmla="*/ 0 w 1016"/>
                <a:gd name="T3" fmla="*/ 2147483647 h 1016"/>
                <a:gd name="T4" fmla="*/ 0 w 1016"/>
                <a:gd name="T5" fmla="*/ 2147483647 h 1016"/>
                <a:gd name="T6" fmla="*/ 2147483647 w 1016"/>
                <a:gd name="T7" fmla="*/ 2147483647 h 1016"/>
                <a:gd name="T8" fmla="*/ 2147483647 w 1016"/>
                <a:gd name="T9" fmla="*/ 2147483647 h 1016"/>
                <a:gd name="T10" fmla="*/ 2147483647 w 1016"/>
                <a:gd name="T11" fmla="*/ 0 h 1016"/>
                <a:gd name="T12" fmla="*/ 0 60000 65536"/>
                <a:gd name="T13" fmla="*/ 0 60000 65536"/>
                <a:gd name="T14" fmla="*/ 0 60000 65536"/>
                <a:gd name="T15" fmla="*/ 0 60000 65536"/>
                <a:gd name="T16" fmla="*/ 0 60000 65536"/>
                <a:gd name="T17" fmla="*/ 0 60000 65536"/>
                <a:gd name="T18" fmla="*/ 0 w 1016"/>
                <a:gd name="T19" fmla="*/ 0 h 1016"/>
                <a:gd name="T20" fmla="*/ 1016 w 1016"/>
                <a:gd name="T21" fmla="*/ 1016 h 1016"/>
              </a:gdLst>
              <a:ahLst/>
              <a:cxnLst>
                <a:cxn ang="T12">
                  <a:pos x="T0" y="T1"/>
                </a:cxn>
                <a:cxn ang="T13">
                  <a:pos x="T2" y="T3"/>
                </a:cxn>
                <a:cxn ang="T14">
                  <a:pos x="T4" y="T5"/>
                </a:cxn>
                <a:cxn ang="T15">
                  <a:pos x="T6" y="T7"/>
                </a:cxn>
                <a:cxn ang="T16">
                  <a:pos x="T8" y="T9"/>
                </a:cxn>
                <a:cxn ang="T17">
                  <a:pos x="T10" y="T11"/>
                </a:cxn>
              </a:cxnLst>
              <a:rect l="T18" t="T19" r="T20" b="T21"/>
              <a:pathLst>
                <a:path w="1016" h="1016">
                  <a:moveTo>
                    <a:pt x="508" y="0"/>
                  </a:moveTo>
                  <a:cubicBezTo>
                    <a:pt x="227" y="0"/>
                    <a:pt x="0" y="227"/>
                    <a:pt x="0" y="508"/>
                  </a:cubicBezTo>
                  <a:cubicBezTo>
                    <a:pt x="0" y="1016"/>
                    <a:pt x="0" y="1016"/>
                    <a:pt x="0" y="1016"/>
                  </a:cubicBezTo>
                  <a:cubicBezTo>
                    <a:pt x="508" y="1016"/>
                    <a:pt x="508" y="1016"/>
                    <a:pt x="508" y="1016"/>
                  </a:cubicBezTo>
                  <a:cubicBezTo>
                    <a:pt x="789" y="1016"/>
                    <a:pt x="1016" y="789"/>
                    <a:pt x="1016" y="508"/>
                  </a:cubicBezTo>
                  <a:cubicBezTo>
                    <a:pt x="1016" y="227"/>
                    <a:pt x="789" y="0"/>
                    <a:pt x="508" y="0"/>
                  </a:cubicBezTo>
                  <a:close/>
                </a:path>
              </a:pathLst>
            </a:custGeom>
            <a:solidFill>
              <a:srgbClr val="31B5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noProof="0" dirty="0">
                <a:solidFill>
                  <a:schemeClr val="lt1"/>
                </a:solidFill>
              </a:endParaRPr>
            </a:p>
          </p:txBody>
        </p:sp>
        <p:sp>
          <p:nvSpPr>
            <p:cNvPr id="7" name="Freeform 35"/>
            <p:cNvSpPr>
              <a:spLocks/>
            </p:cNvSpPr>
            <p:nvPr/>
          </p:nvSpPr>
          <p:spPr bwMode="gray">
            <a:xfrm>
              <a:off x="8346950" y="1350621"/>
              <a:ext cx="2376488" cy="2376487"/>
            </a:xfrm>
            <a:custGeom>
              <a:avLst/>
              <a:gdLst>
                <a:gd name="T0" fmla="*/ 2147483647 w 1016"/>
                <a:gd name="T1" fmla="*/ 0 h 1016"/>
                <a:gd name="T2" fmla="*/ 0 w 1016"/>
                <a:gd name="T3" fmla="*/ 2147483647 h 1016"/>
                <a:gd name="T4" fmla="*/ 0 w 1016"/>
                <a:gd name="T5" fmla="*/ 2147483647 h 1016"/>
                <a:gd name="T6" fmla="*/ 2147483647 w 1016"/>
                <a:gd name="T7" fmla="*/ 2147483647 h 1016"/>
                <a:gd name="T8" fmla="*/ 2147483647 w 1016"/>
                <a:gd name="T9" fmla="*/ 2147483647 h 1016"/>
                <a:gd name="T10" fmla="*/ 2147483647 w 1016"/>
                <a:gd name="T11" fmla="*/ 0 h 1016"/>
                <a:gd name="T12" fmla="*/ 0 60000 65536"/>
                <a:gd name="T13" fmla="*/ 0 60000 65536"/>
                <a:gd name="T14" fmla="*/ 0 60000 65536"/>
                <a:gd name="T15" fmla="*/ 0 60000 65536"/>
                <a:gd name="T16" fmla="*/ 0 60000 65536"/>
                <a:gd name="T17" fmla="*/ 0 60000 65536"/>
                <a:gd name="T18" fmla="*/ 0 w 1016"/>
                <a:gd name="T19" fmla="*/ 0 h 1016"/>
                <a:gd name="T20" fmla="*/ 1016 w 1016"/>
                <a:gd name="T21" fmla="*/ 1016 h 1016"/>
              </a:gdLst>
              <a:ahLst/>
              <a:cxnLst>
                <a:cxn ang="T12">
                  <a:pos x="T0" y="T1"/>
                </a:cxn>
                <a:cxn ang="T13">
                  <a:pos x="T2" y="T3"/>
                </a:cxn>
                <a:cxn ang="T14">
                  <a:pos x="T4" y="T5"/>
                </a:cxn>
                <a:cxn ang="T15">
                  <a:pos x="T6" y="T7"/>
                </a:cxn>
                <a:cxn ang="T16">
                  <a:pos x="T8" y="T9"/>
                </a:cxn>
                <a:cxn ang="T17">
                  <a:pos x="T10" y="T11"/>
                </a:cxn>
              </a:cxnLst>
              <a:rect l="T18" t="T19" r="T20" b="T21"/>
              <a:pathLst>
                <a:path w="1016" h="1016">
                  <a:moveTo>
                    <a:pt x="508" y="0"/>
                  </a:moveTo>
                  <a:cubicBezTo>
                    <a:pt x="227" y="0"/>
                    <a:pt x="0" y="227"/>
                    <a:pt x="0" y="508"/>
                  </a:cubicBezTo>
                  <a:cubicBezTo>
                    <a:pt x="0" y="1016"/>
                    <a:pt x="0" y="1016"/>
                    <a:pt x="0" y="1016"/>
                  </a:cubicBezTo>
                  <a:cubicBezTo>
                    <a:pt x="508" y="1016"/>
                    <a:pt x="508" y="1016"/>
                    <a:pt x="508" y="1016"/>
                  </a:cubicBezTo>
                  <a:cubicBezTo>
                    <a:pt x="789" y="1016"/>
                    <a:pt x="1016" y="789"/>
                    <a:pt x="1016" y="508"/>
                  </a:cubicBezTo>
                  <a:cubicBezTo>
                    <a:pt x="1016" y="227"/>
                    <a:pt x="789" y="0"/>
                    <a:pt x="508" y="0"/>
                  </a:cubicBezTo>
                  <a:close/>
                </a:path>
              </a:pathLst>
            </a:custGeom>
            <a:solidFill>
              <a:srgbClr val="31B5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noProof="0" dirty="0">
                <a:solidFill>
                  <a:schemeClr val="lt1"/>
                </a:solidFill>
              </a:endParaRPr>
            </a:p>
          </p:txBody>
        </p:sp>
        <p:sp>
          <p:nvSpPr>
            <p:cNvPr id="8" name="矩形 22"/>
            <p:cNvSpPr/>
            <p:nvPr/>
          </p:nvSpPr>
          <p:spPr>
            <a:xfrm>
              <a:off x="8342188" y="3899350"/>
              <a:ext cx="2376488" cy="2376487"/>
            </a:xfrm>
            <a:custGeom>
              <a:avLst/>
              <a:gdLst/>
              <a:ahLst/>
              <a:cxnLst/>
              <a:rect l="l" t="t" r="r" b="b"/>
              <a:pathLst>
                <a:path w="2376488" h="2376487">
                  <a:moveTo>
                    <a:pt x="0" y="0"/>
                  </a:moveTo>
                  <a:cubicBezTo>
                    <a:pt x="1188244" y="0"/>
                    <a:pt x="1188244" y="0"/>
                    <a:pt x="1188244" y="0"/>
                  </a:cubicBezTo>
                  <a:cubicBezTo>
                    <a:pt x="1845521" y="0"/>
                    <a:pt x="2376488" y="530967"/>
                    <a:pt x="2376488" y="1188243"/>
                  </a:cubicBezTo>
                  <a:cubicBezTo>
                    <a:pt x="2376488" y="1845520"/>
                    <a:pt x="1845521" y="2376487"/>
                    <a:pt x="1188244" y="2376487"/>
                  </a:cubicBezTo>
                  <a:cubicBezTo>
                    <a:pt x="530967" y="2376487"/>
                    <a:pt x="0" y="1845520"/>
                    <a:pt x="0" y="1188243"/>
                  </a:cubicBezTo>
                  <a:cubicBezTo>
                    <a:pt x="0" y="0"/>
                    <a:pt x="0" y="0"/>
                    <a:pt x="0" y="0"/>
                  </a:cubicBezTo>
                  <a:close/>
                </a:path>
              </a:pathLst>
            </a:custGeom>
            <a:solidFill>
              <a:srgbClr val="31B5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noProof="0">
                <a:solidFill>
                  <a:schemeClr val="lt1"/>
                </a:solidFill>
              </a:endParaRPr>
            </a:p>
          </p:txBody>
        </p:sp>
        <p:sp>
          <p:nvSpPr>
            <p:cNvPr id="9" name="矩形 26"/>
            <p:cNvSpPr/>
            <p:nvPr/>
          </p:nvSpPr>
          <p:spPr>
            <a:xfrm>
              <a:off x="5756151" y="3910465"/>
              <a:ext cx="2376487" cy="2376487"/>
            </a:xfrm>
            <a:custGeom>
              <a:avLst/>
              <a:gdLst/>
              <a:ahLst/>
              <a:cxnLst/>
              <a:rect l="l" t="t" r="r" b="b"/>
              <a:pathLst>
                <a:path w="2376487" h="2376487">
                  <a:moveTo>
                    <a:pt x="1188244" y="0"/>
                  </a:moveTo>
                  <a:cubicBezTo>
                    <a:pt x="1188256" y="0"/>
                    <a:pt x="1192038" y="0"/>
                    <a:pt x="2376487" y="0"/>
                  </a:cubicBezTo>
                  <a:cubicBezTo>
                    <a:pt x="2376487" y="19"/>
                    <a:pt x="2376487" y="4713"/>
                    <a:pt x="2376487" y="1188244"/>
                  </a:cubicBezTo>
                  <a:cubicBezTo>
                    <a:pt x="2376487" y="1845520"/>
                    <a:pt x="1845520" y="2376487"/>
                    <a:pt x="1188244" y="2376487"/>
                  </a:cubicBezTo>
                  <a:cubicBezTo>
                    <a:pt x="530967" y="2376487"/>
                    <a:pt x="0" y="1845520"/>
                    <a:pt x="0" y="1188244"/>
                  </a:cubicBezTo>
                  <a:cubicBezTo>
                    <a:pt x="0" y="530967"/>
                    <a:pt x="530967" y="0"/>
                    <a:pt x="1188244" y="0"/>
                  </a:cubicBezTo>
                  <a:close/>
                </a:path>
              </a:pathLst>
            </a:custGeom>
            <a:solidFill>
              <a:srgbClr val="31B5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noProof="0">
                <a:solidFill>
                  <a:schemeClr val="lt1"/>
                </a:solidFill>
              </a:endParaRPr>
            </a:p>
          </p:txBody>
        </p:sp>
        <p:sp>
          <p:nvSpPr>
            <p:cNvPr id="11" name="TextBox 1"/>
            <p:cNvSpPr txBox="1"/>
            <p:nvPr/>
          </p:nvSpPr>
          <p:spPr>
            <a:xfrm>
              <a:off x="7084829" y="3325460"/>
              <a:ext cx="877163" cy="369332"/>
            </a:xfrm>
            <a:prstGeom prst="rect">
              <a:avLst/>
            </a:prstGeom>
            <a:noFill/>
          </p:spPr>
          <p:txBody>
            <a:bodyPr wrap="none" rtlCol="0">
              <a:spAutoFit/>
            </a:bodyPr>
            <a:lstStyle/>
            <a:p>
              <a:pPr algn="ctr"/>
              <a:r>
                <a:rPr lang="zh-CN" altLang="en-US" b="1" dirty="0">
                  <a:solidFill>
                    <a:schemeClr val="bg1"/>
                  </a:solidFill>
                  <a:latin typeface="微软雅黑" pitchFamily="34" charset="-122"/>
                  <a:ea typeface="微软雅黑" pitchFamily="34" charset="-122"/>
                </a:rPr>
                <a:t>大容量</a:t>
              </a:r>
            </a:p>
          </p:txBody>
        </p:sp>
        <p:sp>
          <p:nvSpPr>
            <p:cNvPr id="18" name="TextBox 50"/>
            <p:cNvSpPr txBox="1"/>
            <p:nvPr/>
          </p:nvSpPr>
          <p:spPr>
            <a:xfrm>
              <a:off x="8537852" y="3325460"/>
              <a:ext cx="877163" cy="369332"/>
            </a:xfrm>
            <a:prstGeom prst="rect">
              <a:avLst/>
            </a:prstGeom>
            <a:noFill/>
          </p:spPr>
          <p:txBody>
            <a:bodyPr wrap="none" rtlCol="0">
              <a:spAutoFit/>
            </a:bodyPr>
            <a:lstStyle/>
            <a:p>
              <a:pPr algn="ctr"/>
              <a:r>
                <a:rPr lang="zh-CN" altLang="en-US" b="1" dirty="0">
                  <a:solidFill>
                    <a:schemeClr val="bg1"/>
                  </a:solidFill>
                  <a:latin typeface="微软雅黑" pitchFamily="34" charset="-122"/>
                  <a:ea typeface="微软雅黑" pitchFamily="34" charset="-122"/>
                </a:rPr>
                <a:t>高速度</a:t>
              </a:r>
            </a:p>
          </p:txBody>
        </p:sp>
        <p:sp>
          <p:nvSpPr>
            <p:cNvPr id="19" name="TextBox 51"/>
            <p:cNvSpPr txBox="1"/>
            <p:nvPr/>
          </p:nvSpPr>
          <p:spPr>
            <a:xfrm>
              <a:off x="8537852" y="3938701"/>
              <a:ext cx="877163" cy="369332"/>
            </a:xfrm>
            <a:prstGeom prst="rect">
              <a:avLst/>
            </a:prstGeom>
            <a:noFill/>
          </p:spPr>
          <p:txBody>
            <a:bodyPr wrap="none" rtlCol="0">
              <a:spAutoFit/>
            </a:bodyPr>
            <a:lstStyle/>
            <a:p>
              <a:pPr algn="ctr"/>
              <a:r>
                <a:rPr lang="zh-CN" altLang="en-US" b="1" dirty="0">
                  <a:solidFill>
                    <a:schemeClr val="bg1"/>
                  </a:solidFill>
                  <a:latin typeface="微软雅黑" pitchFamily="34" charset="-122"/>
                  <a:ea typeface="微软雅黑" pitchFamily="34" charset="-122"/>
                </a:rPr>
                <a:t>真实性</a:t>
              </a:r>
            </a:p>
          </p:txBody>
        </p:sp>
        <p:sp>
          <p:nvSpPr>
            <p:cNvPr id="20" name="TextBox 52"/>
            <p:cNvSpPr txBox="1"/>
            <p:nvPr/>
          </p:nvSpPr>
          <p:spPr>
            <a:xfrm>
              <a:off x="7084829" y="3938701"/>
              <a:ext cx="877163" cy="369332"/>
            </a:xfrm>
            <a:prstGeom prst="rect">
              <a:avLst/>
            </a:prstGeom>
            <a:noFill/>
          </p:spPr>
          <p:txBody>
            <a:bodyPr wrap="none" rtlCol="0">
              <a:spAutoFit/>
            </a:bodyPr>
            <a:lstStyle/>
            <a:p>
              <a:pPr algn="ctr"/>
              <a:r>
                <a:rPr lang="zh-CN" altLang="en-US" b="1" dirty="0">
                  <a:solidFill>
                    <a:schemeClr val="bg1"/>
                  </a:solidFill>
                  <a:latin typeface="微软雅黑" pitchFamily="34" charset="-122"/>
                  <a:ea typeface="微软雅黑" pitchFamily="34" charset="-122"/>
                </a:rPr>
                <a:t>多样性</a:t>
              </a:r>
            </a:p>
          </p:txBody>
        </p:sp>
        <p:sp>
          <p:nvSpPr>
            <p:cNvPr id="23" name="椭圆 22"/>
            <p:cNvSpPr/>
            <p:nvPr/>
          </p:nvSpPr>
          <p:spPr>
            <a:xfrm>
              <a:off x="6043594" y="1652978"/>
              <a:ext cx="1692000" cy="1692000"/>
            </a:xfrm>
            <a:prstGeom prst="ellipse">
              <a:avLst/>
            </a:prstGeom>
            <a:solidFill>
              <a:schemeClr val="bg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6465744" y="2062842"/>
              <a:ext cx="135141" cy="135141"/>
            </a:xfrm>
            <a:prstGeom prst="ellipse">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643884" y="2062842"/>
              <a:ext cx="135141" cy="135141"/>
            </a:xfrm>
            <a:prstGeom prst="ellipse">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6822024" y="2062842"/>
              <a:ext cx="135141" cy="135141"/>
            </a:xfrm>
            <a:prstGeom prst="ellipse">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7000163" y="2062842"/>
              <a:ext cx="135141" cy="135141"/>
            </a:xfrm>
            <a:prstGeom prst="ellipse">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178303" y="2062842"/>
              <a:ext cx="135141" cy="135141"/>
            </a:xfrm>
            <a:prstGeom prst="ellipse">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6465744" y="2247125"/>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643884" y="2247125"/>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822024" y="2247125"/>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000163" y="2247125"/>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7178303" y="2247125"/>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6465744" y="2431407"/>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643884" y="2431407"/>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6822024" y="2431407"/>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000163" y="2431407"/>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178303" y="2431407"/>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465744" y="2615690"/>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643884" y="2615690"/>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822024" y="2615690"/>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7000163" y="2615690"/>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178303" y="2615690"/>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465744" y="2799972"/>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6643884" y="2799972"/>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6822024" y="2799972"/>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7000163" y="2799972"/>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178303" y="2799972"/>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8659585" y="1653530"/>
              <a:ext cx="1692000" cy="1692000"/>
            </a:xfrm>
            <a:prstGeom prst="ellipse">
              <a:avLst/>
            </a:prstGeom>
            <a:solidFill>
              <a:schemeClr val="bg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9047746" y="2035063"/>
              <a:ext cx="354865" cy="142579"/>
              <a:chOff x="6410177" y="914400"/>
              <a:chExt cx="525195" cy="211015"/>
            </a:xfrm>
            <a:solidFill>
              <a:srgbClr val="F784A5"/>
            </a:solidFill>
          </p:grpSpPr>
          <p:sp>
            <p:nvSpPr>
              <p:cNvPr id="90" name="椭圆 89"/>
              <p:cNvSpPr/>
              <p:nvPr/>
            </p:nvSpPr>
            <p:spPr>
              <a:xfrm>
                <a:off x="6724357" y="914400"/>
                <a:ext cx="211015" cy="211015"/>
              </a:xfrm>
              <a:prstGeom prst="ellips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91" name="组合 90"/>
              <p:cNvGrpSpPr/>
              <p:nvPr/>
            </p:nvGrpSpPr>
            <p:grpSpPr>
              <a:xfrm flipV="1">
                <a:off x="6410177" y="935746"/>
                <a:ext cx="398586" cy="175601"/>
                <a:chOff x="4557932" y="1378634"/>
                <a:chExt cx="717453" cy="182880"/>
              </a:xfrm>
              <a:grpFill/>
            </p:grpSpPr>
            <p:cxnSp>
              <p:nvCxnSpPr>
                <p:cNvPr id="92" name="直接连接符 91"/>
                <p:cNvCxnSpPr/>
                <p:nvPr/>
              </p:nvCxnSpPr>
              <p:spPr>
                <a:xfrm>
                  <a:off x="4557932" y="1477108"/>
                  <a:ext cx="717453"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726745" y="1378634"/>
                  <a:ext cx="548640"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726745" y="1561514"/>
                  <a:ext cx="548640"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grpSp>
        </p:grpSp>
        <p:grpSp>
          <p:nvGrpSpPr>
            <p:cNvPr id="54" name="组合 53"/>
            <p:cNvGrpSpPr/>
            <p:nvPr/>
          </p:nvGrpSpPr>
          <p:grpSpPr>
            <a:xfrm>
              <a:off x="9608558" y="2035063"/>
              <a:ext cx="354865" cy="142579"/>
              <a:chOff x="6410177" y="914400"/>
              <a:chExt cx="525195" cy="211015"/>
            </a:xfrm>
            <a:solidFill>
              <a:srgbClr val="F784A5"/>
            </a:solidFill>
          </p:grpSpPr>
          <p:sp>
            <p:nvSpPr>
              <p:cNvPr id="85" name="椭圆 84"/>
              <p:cNvSpPr/>
              <p:nvPr/>
            </p:nvSpPr>
            <p:spPr>
              <a:xfrm>
                <a:off x="6724357" y="914400"/>
                <a:ext cx="211015" cy="211015"/>
              </a:xfrm>
              <a:prstGeom prst="ellips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6" name="组合 85"/>
              <p:cNvGrpSpPr/>
              <p:nvPr/>
            </p:nvGrpSpPr>
            <p:grpSpPr>
              <a:xfrm flipV="1">
                <a:off x="6410177" y="935746"/>
                <a:ext cx="398586" cy="175601"/>
                <a:chOff x="4557932" y="1378634"/>
                <a:chExt cx="717453" cy="182880"/>
              </a:xfrm>
              <a:grpFill/>
            </p:grpSpPr>
            <p:cxnSp>
              <p:nvCxnSpPr>
                <p:cNvPr id="87" name="直接连接符 86"/>
                <p:cNvCxnSpPr/>
                <p:nvPr/>
              </p:nvCxnSpPr>
              <p:spPr>
                <a:xfrm>
                  <a:off x="4557932" y="1477108"/>
                  <a:ext cx="717453"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726745" y="1378634"/>
                  <a:ext cx="548640"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726745" y="1561514"/>
                  <a:ext cx="548640"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grpSp>
        </p:grpSp>
        <p:grpSp>
          <p:nvGrpSpPr>
            <p:cNvPr id="55" name="组合 54"/>
            <p:cNvGrpSpPr/>
            <p:nvPr/>
          </p:nvGrpSpPr>
          <p:grpSpPr>
            <a:xfrm>
              <a:off x="9317062" y="2253685"/>
              <a:ext cx="354865" cy="142579"/>
              <a:chOff x="6410177" y="914400"/>
              <a:chExt cx="525195" cy="211015"/>
            </a:xfrm>
            <a:solidFill>
              <a:srgbClr val="31B5D6"/>
            </a:solidFill>
          </p:grpSpPr>
          <p:sp>
            <p:nvSpPr>
              <p:cNvPr id="80" name="椭圆 79"/>
              <p:cNvSpPr/>
              <p:nvPr/>
            </p:nvSpPr>
            <p:spPr>
              <a:xfrm>
                <a:off x="6724357" y="914400"/>
                <a:ext cx="211015" cy="211015"/>
              </a:xfrm>
              <a:prstGeom prst="ellips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1" name="组合 80"/>
              <p:cNvGrpSpPr/>
              <p:nvPr/>
            </p:nvGrpSpPr>
            <p:grpSpPr>
              <a:xfrm flipV="1">
                <a:off x="6410177" y="935746"/>
                <a:ext cx="398586" cy="175601"/>
                <a:chOff x="4557932" y="1378634"/>
                <a:chExt cx="717453" cy="182880"/>
              </a:xfrm>
              <a:grpFill/>
            </p:grpSpPr>
            <p:cxnSp>
              <p:nvCxnSpPr>
                <p:cNvPr id="82" name="直接连接符 81"/>
                <p:cNvCxnSpPr/>
                <p:nvPr/>
              </p:nvCxnSpPr>
              <p:spPr>
                <a:xfrm>
                  <a:off x="4557932" y="1477108"/>
                  <a:ext cx="717453"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4726745" y="137863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726745" y="156151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grpSp>
        </p:grpSp>
        <p:grpSp>
          <p:nvGrpSpPr>
            <p:cNvPr id="56" name="组合 55"/>
            <p:cNvGrpSpPr/>
            <p:nvPr/>
          </p:nvGrpSpPr>
          <p:grpSpPr>
            <a:xfrm>
              <a:off x="9047746" y="2450648"/>
              <a:ext cx="354865" cy="142579"/>
              <a:chOff x="6410177" y="914400"/>
              <a:chExt cx="525195" cy="211015"/>
            </a:xfrm>
            <a:solidFill>
              <a:srgbClr val="31B5D6"/>
            </a:solidFill>
          </p:grpSpPr>
          <p:sp>
            <p:nvSpPr>
              <p:cNvPr id="75" name="椭圆 74"/>
              <p:cNvSpPr/>
              <p:nvPr/>
            </p:nvSpPr>
            <p:spPr>
              <a:xfrm>
                <a:off x="6724357" y="914400"/>
                <a:ext cx="211015" cy="211015"/>
              </a:xfrm>
              <a:prstGeom prst="ellips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6" name="组合 75"/>
              <p:cNvGrpSpPr/>
              <p:nvPr/>
            </p:nvGrpSpPr>
            <p:grpSpPr>
              <a:xfrm flipV="1">
                <a:off x="6410177" y="935746"/>
                <a:ext cx="398586" cy="175601"/>
                <a:chOff x="4557932" y="1378634"/>
                <a:chExt cx="717453" cy="182880"/>
              </a:xfrm>
              <a:grpFill/>
            </p:grpSpPr>
            <p:cxnSp>
              <p:nvCxnSpPr>
                <p:cNvPr id="77" name="直接连接符 76"/>
                <p:cNvCxnSpPr/>
                <p:nvPr/>
              </p:nvCxnSpPr>
              <p:spPr>
                <a:xfrm>
                  <a:off x="4557932" y="1477108"/>
                  <a:ext cx="717453"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726745" y="137863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726745" y="156151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grpSp>
        </p:grpSp>
        <p:grpSp>
          <p:nvGrpSpPr>
            <p:cNvPr id="57" name="组合 56"/>
            <p:cNvGrpSpPr/>
            <p:nvPr/>
          </p:nvGrpSpPr>
          <p:grpSpPr>
            <a:xfrm>
              <a:off x="9182405" y="2676669"/>
              <a:ext cx="354865" cy="142579"/>
              <a:chOff x="6410177" y="914400"/>
              <a:chExt cx="525195" cy="211015"/>
            </a:xfrm>
            <a:solidFill>
              <a:schemeClr val="tx1"/>
            </a:solidFill>
          </p:grpSpPr>
          <p:sp>
            <p:nvSpPr>
              <p:cNvPr id="70" name="椭圆 69"/>
              <p:cNvSpPr/>
              <p:nvPr/>
            </p:nvSpPr>
            <p:spPr>
              <a:xfrm>
                <a:off x="6724357" y="914400"/>
                <a:ext cx="211015" cy="211015"/>
              </a:xfrm>
              <a:prstGeom prst="ellips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1" name="组合 70"/>
              <p:cNvGrpSpPr/>
              <p:nvPr/>
            </p:nvGrpSpPr>
            <p:grpSpPr>
              <a:xfrm flipV="1">
                <a:off x="6410177" y="935746"/>
                <a:ext cx="398586" cy="175601"/>
                <a:chOff x="4557932" y="1378634"/>
                <a:chExt cx="717453" cy="182880"/>
              </a:xfrm>
              <a:grpFill/>
            </p:grpSpPr>
            <p:cxnSp>
              <p:nvCxnSpPr>
                <p:cNvPr id="72" name="直接连接符 71"/>
                <p:cNvCxnSpPr/>
                <p:nvPr/>
              </p:nvCxnSpPr>
              <p:spPr>
                <a:xfrm>
                  <a:off x="4557932" y="1477108"/>
                  <a:ext cx="717453"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726745" y="1378634"/>
                  <a:ext cx="54864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726745" y="1561514"/>
                  <a:ext cx="54864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8" name="组合 57"/>
            <p:cNvGrpSpPr/>
            <p:nvPr/>
          </p:nvGrpSpPr>
          <p:grpSpPr>
            <a:xfrm>
              <a:off x="9572121" y="2504875"/>
              <a:ext cx="354865" cy="142579"/>
              <a:chOff x="6410177" y="914400"/>
              <a:chExt cx="525195" cy="211015"/>
            </a:xfrm>
            <a:solidFill>
              <a:srgbClr val="31B5D6"/>
            </a:solidFill>
          </p:grpSpPr>
          <p:sp>
            <p:nvSpPr>
              <p:cNvPr id="65" name="椭圆 64"/>
              <p:cNvSpPr/>
              <p:nvPr/>
            </p:nvSpPr>
            <p:spPr>
              <a:xfrm>
                <a:off x="6724357" y="914400"/>
                <a:ext cx="211015" cy="211015"/>
              </a:xfrm>
              <a:prstGeom prst="ellips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6" name="组合 65"/>
              <p:cNvGrpSpPr/>
              <p:nvPr/>
            </p:nvGrpSpPr>
            <p:grpSpPr>
              <a:xfrm flipV="1">
                <a:off x="6410177" y="935746"/>
                <a:ext cx="398586" cy="175601"/>
                <a:chOff x="4557932" y="1378634"/>
                <a:chExt cx="717453" cy="182880"/>
              </a:xfrm>
              <a:grpFill/>
            </p:grpSpPr>
            <p:cxnSp>
              <p:nvCxnSpPr>
                <p:cNvPr id="67" name="直接连接符 66"/>
                <p:cNvCxnSpPr/>
                <p:nvPr/>
              </p:nvCxnSpPr>
              <p:spPr>
                <a:xfrm>
                  <a:off x="4557932" y="1477108"/>
                  <a:ext cx="717453"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726745" y="137863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726745" y="156151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grpSp>
        </p:grpSp>
        <p:grpSp>
          <p:nvGrpSpPr>
            <p:cNvPr id="59" name="组合 58"/>
            <p:cNvGrpSpPr/>
            <p:nvPr/>
          </p:nvGrpSpPr>
          <p:grpSpPr>
            <a:xfrm>
              <a:off x="9523011" y="2829461"/>
              <a:ext cx="354865" cy="142579"/>
              <a:chOff x="6410177" y="914400"/>
              <a:chExt cx="525195" cy="211015"/>
            </a:xfrm>
            <a:solidFill>
              <a:schemeClr val="tx1"/>
            </a:solidFill>
          </p:grpSpPr>
          <p:sp>
            <p:nvSpPr>
              <p:cNvPr id="60" name="椭圆 59"/>
              <p:cNvSpPr/>
              <p:nvPr/>
            </p:nvSpPr>
            <p:spPr>
              <a:xfrm>
                <a:off x="6724357" y="914400"/>
                <a:ext cx="211015" cy="211015"/>
              </a:xfrm>
              <a:prstGeom prst="ellips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1" name="组合 60"/>
              <p:cNvGrpSpPr/>
              <p:nvPr/>
            </p:nvGrpSpPr>
            <p:grpSpPr>
              <a:xfrm flipV="1">
                <a:off x="6410177" y="935746"/>
                <a:ext cx="398586" cy="175601"/>
                <a:chOff x="4557932" y="1378634"/>
                <a:chExt cx="717453" cy="182880"/>
              </a:xfrm>
              <a:grpFill/>
            </p:grpSpPr>
            <p:cxnSp>
              <p:nvCxnSpPr>
                <p:cNvPr id="62" name="直接连接符 61"/>
                <p:cNvCxnSpPr/>
                <p:nvPr/>
              </p:nvCxnSpPr>
              <p:spPr>
                <a:xfrm>
                  <a:off x="4557932" y="1477108"/>
                  <a:ext cx="717453"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726745" y="1378634"/>
                  <a:ext cx="54864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726745" y="1561514"/>
                  <a:ext cx="54864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6" name="椭圆 95"/>
            <p:cNvSpPr/>
            <p:nvPr/>
          </p:nvSpPr>
          <p:spPr>
            <a:xfrm>
              <a:off x="6048228" y="4335882"/>
              <a:ext cx="1692000" cy="1692000"/>
            </a:xfrm>
            <a:prstGeom prst="ellipse">
              <a:avLst/>
            </a:prstGeom>
            <a:solidFill>
              <a:schemeClr val="bg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7038791" y="4903615"/>
              <a:ext cx="400867" cy="40086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6897485" y="4678126"/>
              <a:ext cx="256554" cy="256554"/>
            </a:xfrm>
            <a:prstGeom prst="ellipse">
              <a:avLst/>
            </a:prstGeom>
            <a:solidFill>
              <a:srgbClr val="31B5D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6768205" y="5089771"/>
              <a:ext cx="278601" cy="278601"/>
            </a:xfrm>
            <a:prstGeom prst="ellipse">
              <a:avLst/>
            </a:prstGeom>
            <a:solidFill>
              <a:srgbClr val="31B5D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810297" y="4920649"/>
              <a:ext cx="152329" cy="152329"/>
            </a:xfrm>
            <a:prstGeom prst="ellipse">
              <a:avLst/>
            </a:prstGeom>
            <a:solidFill>
              <a:srgbClr val="F78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6501628" y="4996443"/>
              <a:ext cx="180391" cy="180391"/>
            </a:xfrm>
            <a:prstGeom prst="ellipse">
              <a:avLst/>
            </a:prstGeom>
            <a:solidFill>
              <a:srgbClr val="F78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6322741" y="5152153"/>
              <a:ext cx="152329" cy="152329"/>
            </a:xfrm>
            <a:prstGeom prst="ellipse">
              <a:avLst/>
            </a:prstGeom>
            <a:solidFill>
              <a:srgbClr val="F78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6510147" y="5215795"/>
              <a:ext cx="232502" cy="232502"/>
            </a:xfrm>
            <a:prstGeom prst="ellipse">
              <a:avLst/>
            </a:prstGeom>
            <a:solidFill>
              <a:srgbClr val="31B5D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7247242" y="5384670"/>
              <a:ext cx="278601" cy="278601"/>
            </a:xfrm>
            <a:prstGeom prst="ellipse">
              <a:avLst/>
            </a:prstGeom>
            <a:solidFill>
              <a:srgbClr val="31B5D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6644939" y="5449801"/>
              <a:ext cx="216468" cy="216468"/>
            </a:xfrm>
            <a:prstGeom prst="ellipse">
              <a:avLst/>
            </a:prstGeom>
            <a:solidFill>
              <a:srgbClr val="F78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6262613" y="5421247"/>
              <a:ext cx="278601" cy="27860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6593210" y="4786873"/>
              <a:ext cx="204676" cy="204676"/>
            </a:xfrm>
            <a:prstGeom prst="ellipse">
              <a:avLst/>
            </a:prstGeom>
            <a:solidFill>
              <a:srgbClr val="F78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6861407" y="5373134"/>
              <a:ext cx="313673" cy="31367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8687028" y="4335882"/>
              <a:ext cx="1692000" cy="1692000"/>
            </a:xfrm>
            <a:prstGeom prst="ellipse">
              <a:avLst/>
            </a:prstGeom>
            <a:solidFill>
              <a:schemeClr val="bg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等腰三角形 112"/>
            <p:cNvSpPr/>
            <p:nvPr/>
          </p:nvSpPr>
          <p:spPr>
            <a:xfrm>
              <a:off x="9110328" y="4624586"/>
              <a:ext cx="307590" cy="265164"/>
            </a:xfrm>
            <a:prstGeom prst="triangle">
              <a:avLst/>
            </a:prstGeom>
            <a:solidFill>
              <a:srgbClr val="F784A5"/>
            </a:solidFill>
            <a:ln>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9909871" y="5157150"/>
              <a:ext cx="296360" cy="296360"/>
            </a:xfrm>
            <a:prstGeom prst="rect">
              <a:avLst/>
            </a:prstGeom>
            <a:solidFill>
              <a:srgbClr val="31B5D6"/>
            </a:solidFill>
            <a:ln>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nvSpPr>
          <p:spPr>
            <a:xfrm>
              <a:off x="9273637" y="4998235"/>
              <a:ext cx="288561" cy="2885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9613829" y="5608522"/>
              <a:ext cx="182807" cy="1413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平行四边形 116"/>
            <p:cNvSpPr/>
            <p:nvPr/>
          </p:nvSpPr>
          <p:spPr>
            <a:xfrm>
              <a:off x="8859825" y="4969976"/>
              <a:ext cx="405545" cy="335354"/>
            </a:xfrm>
            <a:prstGeom prst="parallelogram">
              <a:avLst/>
            </a:prstGeom>
            <a:solidFill>
              <a:srgbClr val="31B5D6"/>
            </a:solidFill>
            <a:ln>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9634733" y="4959357"/>
              <a:ext cx="155979" cy="1559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9536309" y="4664307"/>
              <a:ext cx="196849" cy="1968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正五边形 119"/>
            <p:cNvSpPr/>
            <p:nvPr/>
          </p:nvSpPr>
          <p:spPr>
            <a:xfrm>
              <a:off x="9478435" y="5200971"/>
              <a:ext cx="366551" cy="349096"/>
            </a:xfrm>
            <a:prstGeom prst="pentagon">
              <a:avLst/>
            </a:prstGeom>
            <a:solidFill>
              <a:srgbClr val="F784A5"/>
            </a:solidFill>
            <a:ln>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9796636" y="4745616"/>
              <a:ext cx="367420" cy="2840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9089927" y="5377447"/>
              <a:ext cx="367420" cy="2840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5" name="直接连接符 184"/>
          <p:cNvCxnSpPr/>
          <p:nvPr/>
        </p:nvCxnSpPr>
        <p:spPr>
          <a:xfrm>
            <a:off x="701489" y="3712624"/>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701489" y="4252684"/>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701489" y="4792744"/>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701489" y="5332804"/>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bwMode="auto">
          <a:xfrm>
            <a:off x="1162563" y="390004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200" dirty="0">
              <a:solidFill>
                <a:schemeClr val="bg1"/>
              </a:solidFill>
              <a:latin typeface="微软雅黑" pitchFamily="34" charset="-122"/>
              <a:ea typeface="微软雅黑" pitchFamily="34" charset="-122"/>
            </a:endParaRPr>
          </a:p>
        </p:txBody>
      </p:sp>
      <p:sp>
        <p:nvSpPr>
          <p:cNvPr id="190" name="矩形 189"/>
          <p:cNvSpPr/>
          <p:nvPr/>
        </p:nvSpPr>
        <p:spPr bwMode="auto">
          <a:xfrm>
            <a:off x="1162563" y="444010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200" dirty="0">
              <a:solidFill>
                <a:schemeClr val="bg1"/>
              </a:solidFill>
              <a:latin typeface="微软雅黑" pitchFamily="34" charset="-122"/>
              <a:ea typeface="微软雅黑" pitchFamily="34" charset="-122"/>
            </a:endParaRPr>
          </a:p>
        </p:txBody>
      </p:sp>
      <p:sp>
        <p:nvSpPr>
          <p:cNvPr id="191" name="矩形 190"/>
          <p:cNvSpPr/>
          <p:nvPr/>
        </p:nvSpPr>
        <p:spPr bwMode="auto">
          <a:xfrm>
            <a:off x="1162563" y="498016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200" dirty="0">
              <a:solidFill>
                <a:schemeClr val="bg1"/>
              </a:solidFill>
              <a:latin typeface="微软雅黑" pitchFamily="34" charset="-122"/>
              <a:ea typeface="微软雅黑" pitchFamily="34" charset="-122"/>
            </a:endParaRPr>
          </a:p>
        </p:txBody>
      </p:sp>
      <p:sp>
        <p:nvSpPr>
          <p:cNvPr id="192" name="文本框 12"/>
          <p:cNvSpPr txBox="1"/>
          <p:nvPr/>
        </p:nvSpPr>
        <p:spPr>
          <a:xfrm>
            <a:off x="1522604" y="3721789"/>
            <a:ext cx="3277397" cy="372025"/>
          </a:xfrm>
          <a:prstGeom prst="rect">
            <a:avLst/>
          </a:prstGeom>
        </p:spPr>
        <p:txBody>
          <a:bodyPr wrap="square">
            <a:spAutoFit/>
          </a:bodyPr>
          <a:lstStyle>
            <a:defPPr>
              <a:defRPr lang="zh-CN"/>
            </a:defPPr>
            <a:lvl1pPr>
              <a:lnSpc>
                <a:spcPct val="125000"/>
              </a:lnSpc>
              <a:defRPr sz="1600">
                <a:solidFill>
                  <a:schemeClr val="tx1">
                    <a:lumMod val="65000"/>
                    <a:lumOff val="35000"/>
                  </a:schemeClr>
                </a:solidFill>
                <a:latin typeface="微软雅黑" pitchFamily="34" charset="-122"/>
                <a:ea typeface="微软雅黑" pitchFamily="34" charset="-122"/>
              </a:defRPr>
            </a:lvl1pPr>
          </a:lstStyle>
          <a:p>
            <a:r>
              <a:rPr lang="zh-CN" altLang="en-US" dirty="0"/>
              <a:t>表现形式多样化，内容丰富</a:t>
            </a:r>
          </a:p>
        </p:txBody>
      </p:sp>
      <p:sp>
        <p:nvSpPr>
          <p:cNvPr id="193" name="文本框 13"/>
          <p:cNvSpPr txBox="1"/>
          <p:nvPr/>
        </p:nvSpPr>
        <p:spPr>
          <a:xfrm>
            <a:off x="1522604" y="4261849"/>
            <a:ext cx="3277397" cy="372025"/>
          </a:xfrm>
          <a:prstGeom prst="rect">
            <a:avLst/>
          </a:prstGeom>
        </p:spPr>
        <p:txBody>
          <a:bodyPr wrap="square">
            <a:spAutoFit/>
          </a:bodyPr>
          <a:lstStyle>
            <a:defPPr>
              <a:defRPr lang="zh-CN"/>
            </a:defPPr>
            <a:lvl1pPr>
              <a:lnSpc>
                <a:spcPct val="125000"/>
              </a:lnSpc>
              <a:defRPr sz="1600">
                <a:solidFill>
                  <a:schemeClr val="tx1">
                    <a:lumMod val="65000"/>
                    <a:lumOff val="35000"/>
                  </a:schemeClr>
                </a:solidFill>
                <a:latin typeface="微软雅黑" pitchFamily="34" charset="-122"/>
                <a:ea typeface="微软雅黑" pitchFamily="34" charset="-122"/>
              </a:defRPr>
            </a:lvl1pPr>
          </a:lstStyle>
          <a:p>
            <a:r>
              <a:rPr lang="zh-CN" altLang="en-US" dirty="0"/>
              <a:t>数量巨大，增长迅速</a:t>
            </a:r>
          </a:p>
        </p:txBody>
      </p:sp>
      <p:sp>
        <p:nvSpPr>
          <p:cNvPr id="194" name="文本框 14"/>
          <p:cNvSpPr txBox="1"/>
          <p:nvPr/>
        </p:nvSpPr>
        <p:spPr>
          <a:xfrm>
            <a:off x="1519478" y="4801909"/>
            <a:ext cx="3626036" cy="372025"/>
          </a:xfrm>
          <a:prstGeom prst="rect">
            <a:avLst/>
          </a:prstGeom>
        </p:spPr>
        <p:txBody>
          <a:bodyPr wrap="square">
            <a:spAutoFit/>
          </a:bodyPr>
          <a:lstStyle>
            <a:defPPr>
              <a:defRPr lang="zh-CN"/>
            </a:defPPr>
            <a:lvl1pPr>
              <a:lnSpc>
                <a:spcPct val="125000"/>
              </a:lnSpc>
              <a:defRPr sz="1600">
                <a:solidFill>
                  <a:schemeClr val="tx1">
                    <a:lumMod val="65000"/>
                    <a:lumOff val="35000"/>
                  </a:schemeClr>
                </a:solidFill>
                <a:latin typeface="微软雅黑" pitchFamily="34" charset="-122"/>
                <a:ea typeface="微软雅黑" pitchFamily="34" charset="-122"/>
              </a:defRPr>
            </a:lvl1pPr>
          </a:lstStyle>
          <a:p>
            <a:r>
              <a:rPr lang="zh-CN" altLang="en-US" dirty="0"/>
              <a:t>传播速度快、范围广，具有交互性</a:t>
            </a:r>
          </a:p>
        </p:txBody>
      </p:sp>
      <p:sp>
        <p:nvSpPr>
          <p:cNvPr id="183" name="文本框 182"/>
          <p:cNvSpPr txBox="1"/>
          <p:nvPr/>
        </p:nvSpPr>
        <p:spPr>
          <a:xfrm>
            <a:off x="633792" y="1476073"/>
            <a:ext cx="3877985" cy="584775"/>
          </a:xfrm>
          <a:prstGeom prst="rect">
            <a:avLst/>
          </a:prstGeom>
          <a:noFill/>
        </p:spPr>
        <p:txBody>
          <a:bodyPr wrap="none" rtlCol="0">
            <a:spAutoFit/>
          </a:bodyPr>
          <a:lstStyle>
            <a:defPPr>
              <a:defRPr lang="zh-CN"/>
            </a:defPPr>
            <a:lvl1pPr>
              <a:defRPr sz="32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网络信息内容的</a:t>
            </a:r>
            <a:r>
              <a:rPr lang="zh-CN" altLang="en-US" dirty="0"/>
              <a:t>特征</a:t>
            </a:r>
          </a:p>
        </p:txBody>
      </p:sp>
      <p:sp>
        <p:nvSpPr>
          <p:cNvPr id="199" name="矩形 198"/>
          <p:cNvSpPr/>
          <p:nvPr/>
        </p:nvSpPr>
        <p:spPr bwMode="auto">
          <a:xfrm>
            <a:off x="1155307" y="337027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200" dirty="0">
              <a:solidFill>
                <a:schemeClr val="bg1"/>
              </a:solidFill>
              <a:latin typeface="微软雅黑" pitchFamily="34" charset="-122"/>
              <a:ea typeface="微软雅黑" pitchFamily="34" charset="-122"/>
            </a:endParaRPr>
          </a:p>
        </p:txBody>
      </p:sp>
      <p:sp>
        <p:nvSpPr>
          <p:cNvPr id="200" name="文本框 12"/>
          <p:cNvSpPr txBox="1"/>
          <p:nvPr/>
        </p:nvSpPr>
        <p:spPr>
          <a:xfrm>
            <a:off x="1506112" y="3265905"/>
            <a:ext cx="3277397" cy="40011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600" dirty="0"/>
              <a:t>存储数字化，传输网络化</a:t>
            </a:r>
          </a:p>
        </p:txBody>
      </p:sp>
      <p:sp>
        <p:nvSpPr>
          <p:cNvPr id="196"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网络信息内容安全背景</a:t>
            </a:r>
          </a:p>
        </p:txBody>
      </p:sp>
      <p:sp>
        <p:nvSpPr>
          <p:cNvPr id="197"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198" name="图片 197"/>
          <p:cNvPicPr>
            <a:picLocks noChangeAspect="1"/>
          </p:cNvPicPr>
          <p:nvPr/>
        </p:nvPicPr>
        <p:blipFill>
          <a:blip r:embed="rId2" cstate="print"/>
          <a:stretch>
            <a:fillRect/>
          </a:stretch>
        </p:blipFill>
        <p:spPr>
          <a:xfrm>
            <a:off x="285710" y="214286"/>
            <a:ext cx="1032273" cy="785818"/>
          </a:xfrm>
          <a:prstGeom prst="rect">
            <a:avLst/>
          </a:prstGeom>
          <a:effectLst>
            <a:reflection blurRad="6350" stA="52000" endA="300" endPos="35000" dir="5400000" sy="-100000" algn="bl" rotWithShape="0"/>
          </a:effectLst>
        </p:spPr>
      </p:pic>
      <p:cxnSp>
        <p:nvCxnSpPr>
          <p:cNvPr id="123" name="直接连接符 122"/>
          <p:cNvCxnSpPr/>
          <p:nvPr/>
        </p:nvCxnSpPr>
        <p:spPr>
          <a:xfrm>
            <a:off x="704615" y="532699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704615" y="586705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bwMode="auto">
          <a:xfrm>
            <a:off x="1165689" y="5514408"/>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200" dirty="0">
              <a:solidFill>
                <a:schemeClr val="bg1"/>
              </a:solidFill>
              <a:latin typeface="微软雅黑" pitchFamily="34" charset="-122"/>
              <a:ea typeface="微软雅黑" pitchFamily="34" charset="-122"/>
            </a:endParaRPr>
          </a:p>
        </p:txBody>
      </p:sp>
      <p:sp>
        <p:nvSpPr>
          <p:cNvPr id="126" name="文本框 14"/>
          <p:cNvSpPr txBox="1"/>
          <p:nvPr/>
        </p:nvSpPr>
        <p:spPr>
          <a:xfrm>
            <a:off x="1522604" y="5336155"/>
            <a:ext cx="3626036" cy="372025"/>
          </a:xfrm>
          <a:prstGeom prst="rect">
            <a:avLst/>
          </a:prstGeom>
        </p:spPr>
        <p:txBody>
          <a:bodyPr wrap="square">
            <a:spAutoFit/>
          </a:bodyPr>
          <a:lstStyle>
            <a:defPPr>
              <a:defRPr lang="zh-CN"/>
            </a:defPPr>
            <a:lvl1pPr>
              <a:lnSpc>
                <a:spcPct val="125000"/>
              </a:lnSpc>
              <a:defRPr sz="1600">
                <a:solidFill>
                  <a:schemeClr val="tx1">
                    <a:lumMod val="65000"/>
                    <a:lumOff val="35000"/>
                  </a:schemeClr>
                </a:solidFill>
                <a:latin typeface="微软雅黑" pitchFamily="34" charset="-122"/>
                <a:ea typeface="微软雅黑" pitchFamily="34" charset="-122"/>
              </a:defRPr>
            </a:lvl1pPr>
          </a:lstStyle>
          <a:p>
            <a:r>
              <a:rPr lang="zh-CN" altLang="en-US" dirty="0"/>
              <a:t>结构复杂，分布广泛</a:t>
            </a:r>
          </a:p>
        </p:txBody>
      </p:sp>
      <p:cxnSp>
        <p:nvCxnSpPr>
          <p:cNvPr id="127" name="直接连接符 126"/>
          <p:cNvCxnSpPr/>
          <p:nvPr/>
        </p:nvCxnSpPr>
        <p:spPr>
          <a:xfrm>
            <a:off x="694233" y="5857885"/>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694233" y="6397945"/>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9" name="矩形 128"/>
          <p:cNvSpPr/>
          <p:nvPr/>
        </p:nvSpPr>
        <p:spPr bwMode="auto">
          <a:xfrm>
            <a:off x="1155307" y="604530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200" dirty="0">
              <a:solidFill>
                <a:schemeClr val="bg1"/>
              </a:solidFill>
              <a:latin typeface="微软雅黑" pitchFamily="34" charset="-122"/>
              <a:ea typeface="微软雅黑" pitchFamily="34" charset="-122"/>
            </a:endParaRPr>
          </a:p>
        </p:txBody>
      </p:sp>
      <p:sp>
        <p:nvSpPr>
          <p:cNvPr id="130" name="文本框 14"/>
          <p:cNvSpPr txBox="1"/>
          <p:nvPr/>
        </p:nvSpPr>
        <p:spPr>
          <a:xfrm>
            <a:off x="1512222" y="5867050"/>
            <a:ext cx="3626036" cy="400110"/>
          </a:xfrm>
          <a:prstGeom prst="rect">
            <a:avLst/>
          </a:prstGeom>
        </p:spPr>
        <p:txBody>
          <a:bodyPr wrap="square">
            <a:spAutoFit/>
          </a:bodyPr>
          <a:lstStyle>
            <a:defPPr>
              <a:defRPr lang="zh-CN"/>
            </a:defPPr>
            <a:lvl1pPr>
              <a:lnSpc>
                <a:spcPct val="125000"/>
              </a:lnSpc>
              <a:defRPr sz="1600">
                <a:solidFill>
                  <a:schemeClr val="tx1">
                    <a:lumMod val="65000"/>
                    <a:lumOff val="35000"/>
                  </a:schemeClr>
                </a:solidFill>
                <a:latin typeface="微软雅黑" pitchFamily="34" charset="-122"/>
                <a:ea typeface="微软雅黑" pitchFamily="34" charset="-122"/>
              </a:defRPr>
            </a:lvl1pPr>
          </a:lstStyle>
          <a:p>
            <a:r>
              <a:rPr lang="zh-CN" altLang="en-US" dirty="0"/>
              <a:t>信息源复杂、</a:t>
            </a:r>
            <a:r>
              <a:rPr lang="zh-CN" altLang="en-US" dirty="0" smtClean="0"/>
              <a:t>无序，缺乏稳定性</a:t>
            </a:r>
            <a:endParaRPr lang="zh-CN" altLang="en-US" dirty="0"/>
          </a:p>
        </p:txBody>
      </p:sp>
    </p:spTree>
    <p:extLst>
      <p:ext uri="{BB962C8B-B14F-4D97-AF65-F5344CB8AC3E}">
        <p14:creationId xmlns:p14="http://schemas.microsoft.com/office/powerpoint/2010/main" val="30916648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1125644" y="1247458"/>
            <a:ext cx="6340197"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t>网络内容安全目前大致可分为两类</a:t>
            </a:r>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11665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dirty="0">
              <a:solidFill>
                <a:schemeClr val="bg1"/>
              </a:solidFill>
              <a:latin typeface="微软雅黑" pitchFamily="34" charset="-122"/>
              <a:ea typeface="微软雅黑" pitchFamily="34" charset="-122"/>
            </a:endParaRPr>
          </a:p>
        </p:txBody>
      </p:sp>
      <p:sp>
        <p:nvSpPr>
          <p:cNvPr id="81" name="文本框 12"/>
          <p:cNvSpPr txBox="1"/>
          <p:nvPr/>
        </p:nvSpPr>
        <p:spPr>
          <a:xfrm>
            <a:off x="1522603" y="2484164"/>
            <a:ext cx="3277397" cy="630942"/>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400" dirty="0"/>
              <a:t>基于内容的访问控制，包括网络协议恢复，基于数据包的流量</a:t>
            </a:r>
            <a:r>
              <a:rPr lang="zh-CN" altLang="en-US" sz="1400" dirty="0" smtClean="0"/>
              <a:t>监测等</a:t>
            </a:r>
            <a:r>
              <a:rPr lang="zh-CN" altLang="en-US" sz="1400" dirty="0"/>
              <a:t>技术</a:t>
            </a:r>
          </a:p>
        </p:txBody>
      </p:sp>
      <p:sp>
        <p:nvSpPr>
          <p:cNvPr id="83" name="文本框 14"/>
          <p:cNvSpPr txBox="1"/>
          <p:nvPr/>
        </p:nvSpPr>
        <p:spPr>
          <a:xfrm>
            <a:off x="1530369" y="3196620"/>
            <a:ext cx="3348086" cy="87562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400" dirty="0"/>
              <a:t>基于信息传播的互联网安全管理问题，反映的是网络用户公开发布的信息所带来的对社会公共安全问题</a:t>
            </a:r>
          </a:p>
        </p:txBody>
      </p:sp>
      <p:sp>
        <p:nvSpPr>
          <p:cNvPr id="84" name="椭圆 83"/>
          <p:cNvSpPr/>
          <p:nvPr/>
        </p:nvSpPr>
        <p:spPr>
          <a:xfrm>
            <a:off x="679632" y="1316645"/>
            <a:ext cx="446012" cy="4464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F784A5"/>
                </a:solidFill>
                <a:latin typeface="微软雅黑" panose="020B0503020204020204" pitchFamily="34" charset="-122"/>
                <a:ea typeface="微软雅黑" panose="020B0503020204020204" pitchFamily="34" charset="-122"/>
              </a:rPr>
              <a:t>1</a:t>
            </a:r>
            <a:endParaRPr lang="zh-CN" altLang="en-US" sz="3200" dirty="0">
              <a:solidFill>
                <a:srgbClr val="F784A5"/>
              </a:solidFill>
              <a:latin typeface="微软雅黑" panose="020B0503020204020204" pitchFamily="34" charset="-122"/>
              <a:ea typeface="微软雅黑" panose="020B0503020204020204" pitchFamily="34" charset="-122"/>
            </a:endParaRPr>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网络信息内容概念</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p:cNvGraphicFramePr>
          <p:nvPr>
            <p:extLst>
              <p:ext uri="{D42A27DB-BD31-4B8C-83A1-F6EECF244321}">
                <p14:modId xmlns:p14="http://schemas.microsoft.com/office/powerpoint/2010/main" val="1307481880"/>
              </p:ext>
            </p:extLst>
          </p:nvPr>
        </p:nvGraphicFramePr>
        <p:xfrm>
          <a:off x="7887855" y="1809913"/>
          <a:ext cx="2346036" cy="2797491"/>
        </p:xfrm>
        <a:graphic>
          <a:graphicData uri="http://schemas.openxmlformats.org/presentationml/2006/ole">
            <mc:AlternateContent xmlns:mc="http://schemas.openxmlformats.org/markup-compatibility/2006">
              <mc:Choice xmlns:v="urn:schemas-microsoft-com:vml" Requires="v">
                <p:oleObj spid="_x0000_s11295" name="Visio" r:id="rId18" imgW="1613234" imgH="2211840" progId="Visio.Drawing.11">
                  <p:embed/>
                </p:oleObj>
              </mc:Choice>
              <mc:Fallback>
                <p:oleObj name="Visio" r:id="rId18" imgW="1613234" imgH="2211840" progId="Visio.Drawing.11">
                  <p:embed/>
                  <p:pic>
                    <p:nvPicPr>
                      <p:cNvPr id="0" name="Object 1"/>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887855" y="1809913"/>
                        <a:ext cx="2346036" cy="2797491"/>
                      </a:xfrm>
                      <a:prstGeom prst="rect">
                        <a:avLst/>
                      </a:prstGeom>
                      <a:noFill/>
                    </p:spPr>
                  </p:pic>
                </p:oleObj>
              </mc:Fallback>
            </mc:AlternateContent>
          </a:graphicData>
        </a:graphic>
      </p:graphicFrame>
      <p:sp>
        <p:nvSpPr>
          <p:cNvPr id="4" name="矩形 3"/>
          <p:cNvSpPr/>
          <p:nvPr/>
        </p:nvSpPr>
        <p:spPr>
          <a:xfrm>
            <a:off x="7807880" y="4731388"/>
            <a:ext cx="2295821" cy="369332"/>
          </a:xfrm>
          <a:prstGeom prst="rect">
            <a:avLst/>
          </a:prstGeom>
        </p:spPr>
        <p:txBody>
          <a:bodyPr wrap="none">
            <a:spAutoFit/>
          </a:bodyPr>
          <a:lstStyle/>
          <a:p>
            <a:r>
              <a:rPr lang="en-US" altLang="zh-CN" dirty="0" smtClean="0"/>
              <a:t>     </a:t>
            </a:r>
            <a:r>
              <a:rPr lang="zh-CN" altLang="zh-CN" dirty="0" smtClean="0"/>
              <a:t>信息</a:t>
            </a:r>
            <a:r>
              <a:rPr lang="zh-CN" altLang="zh-CN" dirty="0"/>
              <a:t>安全层次结构</a:t>
            </a:r>
          </a:p>
        </p:txBody>
      </p:sp>
      <p:cxnSp>
        <p:nvCxnSpPr>
          <p:cNvPr id="162" name="直接连接符 161"/>
          <p:cNvCxnSpPr/>
          <p:nvPr/>
        </p:nvCxnSpPr>
        <p:spPr>
          <a:xfrm>
            <a:off x="683466" y="42157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62259" y="4269723"/>
            <a:ext cx="4176968" cy="646331"/>
          </a:xfrm>
          <a:prstGeom prst="rect">
            <a:avLst/>
          </a:prstGeom>
        </p:spPr>
        <p:txBody>
          <a:bodyPr wrap="square">
            <a:spAutoFit/>
          </a:bodyPr>
          <a:lstStyle/>
          <a:p>
            <a:r>
              <a:rPr lang="zh-CN" altLang="zh-CN" dirty="0"/>
              <a:t>网络信息内容安全处在安全体系中最上层，更倾向于信息自身的安全</a:t>
            </a:r>
            <a:endParaRPr lang="zh-CN" altLang="en-US" dirty="0"/>
          </a:p>
        </p:txBody>
      </p:sp>
    </p:spTree>
    <p:extLst>
      <p:ext uri="{BB962C8B-B14F-4D97-AF65-F5344CB8AC3E}">
        <p14:creationId xmlns:p14="http://schemas.microsoft.com/office/powerpoint/2010/main" val="29983617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7</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3217975509"/>
              </p:ext>
            </p:extLst>
          </p:nvPr>
        </p:nvGraphicFramePr>
        <p:xfrm>
          <a:off x="669703" y="1367139"/>
          <a:ext cx="11090021"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2711" name="文本框 11"/>
          <p:cNvSpPr txBox="1">
            <a:spLocks noChangeArrowheads="1"/>
          </p:cNvSpPr>
          <p:nvPr/>
        </p:nvSpPr>
        <p:spPr bwMode="auto">
          <a:xfrm>
            <a:off x="719667" y="5876926"/>
            <a:ext cx="11288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ctr"/>
            <a:r>
              <a:rPr lang="zh-CN" altLang="en-US" sz="2400" b="1" dirty="0">
                <a:solidFill>
                  <a:schemeClr val="tx1">
                    <a:lumMod val="65000"/>
                    <a:lumOff val="35000"/>
                  </a:schemeClr>
                </a:solidFill>
                <a:latin typeface="微软雅黑" pitchFamily="34" charset="-122"/>
                <a:ea typeface="微软雅黑" pitchFamily="34" charset="-122"/>
              </a:rPr>
              <a:t>这些特点决定了其研究手段和方法和传统信息安全存在显著区别</a:t>
            </a:r>
          </a:p>
        </p:txBody>
      </p:sp>
      <p:grpSp>
        <p:nvGrpSpPr>
          <p:cNvPr id="9" name="组合 8"/>
          <p:cNvGrpSpPr/>
          <p:nvPr/>
        </p:nvGrpSpPr>
        <p:grpSpPr>
          <a:xfrm>
            <a:off x="609116" y="261257"/>
            <a:ext cx="1214822" cy="760080"/>
            <a:chOff x="1922078" y="0"/>
            <a:chExt cx="8347844" cy="3447438"/>
          </a:xfrm>
        </p:grpSpPr>
        <p:grpSp>
          <p:nvGrpSpPr>
            <p:cNvPr id="10" name="组合 9"/>
            <p:cNvGrpSpPr/>
            <p:nvPr/>
          </p:nvGrpSpPr>
          <p:grpSpPr>
            <a:xfrm rot="20997101">
              <a:off x="5080902" y="0"/>
              <a:ext cx="659781" cy="793569"/>
              <a:chOff x="9397113" y="1572484"/>
              <a:chExt cx="739439" cy="900000"/>
            </a:xfrm>
          </p:grpSpPr>
          <p:pic>
            <p:nvPicPr>
              <p:cNvPr id="68" name="图片 67"/>
              <p:cNvPicPr>
                <a:picLocks noChangeAspect="1"/>
              </p:cNvPicPr>
              <p:nvPr/>
            </p:nvPicPr>
            <p:blipFill rotWithShape="1">
              <a:blip r:embed="rId7"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69" name="椭圆 68"/>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rot="2455872">
              <a:off x="9009447" y="1071465"/>
              <a:ext cx="659781" cy="793569"/>
              <a:chOff x="8752405" y="680495"/>
              <a:chExt cx="739439" cy="900000"/>
            </a:xfrm>
          </p:grpSpPr>
          <p:pic>
            <p:nvPicPr>
              <p:cNvPr id="66" name="图片 65"/>
              <p:cNvPicPr>
                <a:picLocks noChangeAspect="1"/>
              </p:cNvPicPr>
              <p:nvPr/>
            </p:nvPicPr>
            <p:blipFill rotWithShape="1">
              <a:blip r:embed="rId8"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67" name="椭圆 66"/>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20539373">
              <a:off x="4239050" y="1051458"/>
              <a:ext cx="642436" cy="793569"/>
              <a:chOff x="7798300" y="2128176"/>
              <a:chExt cx="720000" cy="900000"/>
            </a:xfrm>
          </p:grpSpPr>
          <p:pic>
            <p:nvPicPr>
              <p:cNvPr id="64" name="图片 63"/>
              <p:cNvPicPr>
                <a:picLocks noChangeAspect="1"/>
              </p:cNvPicPr>
              <p:nvPr/>
            </p:nvPicPr>
            <p:blipFill rotWithShape="1">
              <a:blip r:embed="rId9"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65" name="椭圆 64"/>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rot="622440">
              <a:off x="6257266" y="1278812"/>
              <a:ext cx="643355" cy="793569"/>
              <a:chOff x="5457544" y="2382484"/>
              <a:chExt cx="721030" cy="900000"/>
            </a:xfrm>
          </p:grpSpPr>
          <p:pic>
            <p:nvPicPr>
              <p:cNvPr id="62" name="图片 6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63" name="椭圆 62"/>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rot="713899">
              <a:off x="6982111" y="246490"/>
              <a:ext cx="642436" cy="811512"/>
              <a:chOff x="2594245" y="3143107"/>
              <a:chExt cx="720000" cy="920349"/>
            </a:xfrm>
          </p:grpSpPr>
          <p:pic>
            <p:nvPicPr>
              <p:cNvPr id="60" name="图片 59"/>
              <p:cNvPicPr>
                <a:picLocks noChangeAspect="1"/>
              </p:cNvPicPr>
              <p:nvPr/>
            </p:nvPicPr>
            <p:blipFill rotWithShape="1">
              <a:blip r:embed="rId11"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61" name="椭圆 60"/>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20351331">
              <a:off x="2986611" y="357756"/>
              <a:ext cx="642436" cy="793569"/>
              <a:chOff x="3277182" y="773323"/>
              <a:chExt cx="720000" cy="900000"/>
            </a:xfrm>
          </p:grpSpPr>
          <p:sp>
            <p:nvSpPr>
              <p:cNvPr id="58" name="椭圆 57"/>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16" name="组合 15"/>
            <p:cNvGrpSpPr/>
            <p:nvPr/>
          </p:nvGrpSpPr>
          <p:grpSpPr>
            <a:xfrm rot="1912890">
              <a:off x="7930945" y="1382649"/>
              <a:ext cx="648427" cy="793569"/>
              <a:chOff x="5384758" y="1250900"/>
              <a:chExt cx="726714" cy="900000"/>
            </a:xfrm>
          </p:grpSpPr>
          <p:sp>
            <p:nvSpPr>
              <p:cNvPr id="56" name="椭圆 55"/>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17" name="组合 16"/>
            <p:cNvGrpSpPr/>
            <p:nvPr/>
          </p:nvGrpSpPr>
          <p:grpSpPr>
            <a:xfrm rot="1354213">
              <a:off x="7092076" y="1228721"/>
              <a:ext cx="642436" cy="793569"/>
              <a:chOff x="3639753" y="2488176"/>
              <a:chExt cx="720000" cy="900000"/>
            </a:xfrm>
          </p:grpSpPr>
          <p:sp>
            <p:nvSpPr>
              <p:cNvPr id="54" name="椭圆 53"/>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18" name="组合 17"/>
            <p:cNvGrpSpPr/>
            <p:nvPr/>
          </p:nvGrpSpPr>
          <p:grpSpPr>
            <a:xfrm rot="19874646">
              <a:off x="3552291" y="1752953"/>
              <a:ext cx="647730" cy="793569"/>
              <a:chOff x="4707387" y="271511"/>
              <a:chExt cx="725933" cy="900000"/>
            </a:xfrm>
          </p:grpSpPr>
          <p:sp>
            <p:nvSpPr>
              <p:cNvPr id="52" name="椭圆 51"/>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19" name="组合 18"/>
            <p:cNvGrpSpPr/>
            <p:nvPr/>
          </p:nvGrpSpPr>
          <p:grpSpPr>
            <a:xfrm>
              <a:off x="5902457" y="519563"/>
              <a:ext cx="647456" cy="793569"/>
              <a:chOff x="4355614" y="1671769"/>
              <a:chExt cx="725626" cy="900000"/>
            </a:xfrm>
          </p:grpSpPr>
          <p:sp>
            <p:nvSpPr>
              <p:cNvPr id="50" name="椭圆 49"/>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20" name="组合 19"/>
            <p:cNvGrpSpPr/>
            <p:nvPr/>
          </p:nvGrpSpPr>
          <p:grpSpPr>
            <a:xfrm rot="3261331">
              <a:off x="8178834" y="2216888"/>
              <a:ext cx="645495" cy="803045"/>
              <a:chOff x="6534782" y="2204846"/>
              <a:chExt cx="732066" cy="900000"/>
            </a:xfrm>
          </p:grpSpPr>
          <p:sp>
            <p:nvSpPr>
              <p:cNvPr id="48" name="椭圆 47"/>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21" name="组合 20"/>
            <p:cNvGrpSpPr/>
            <p:nvPr/>
          </p:nvGrpSpPr>
          <p:grpSpPr>
            <a:xfrm rot="1881527">
              <a:off x="8180043" y="493339"/>
              <a:ext cx="646830" cy="793569"/>
              <a:chOff x="5993772" y="258109"/>
              <a:chExt cx="724925" cy="900000"/>
            </a:xfrm>
          </p:grpSpPr>
          <p:sp>
            <p:nvSpPr>
              <p:cNvPr id="46" name="椭圆 45"/>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22" name="组合 21"/>
            <p:cNvGrpSpPr/>
            <p:nvPr/>
          </p:nvGrpSpPr>
          <p:grpSpPr>
            <a:xfrm rot="3066563">
              <a:off x="9550518" y="2274810"/>
              <a:ext cx="635764" cy="803045"/>
              <a:chOff x="8806213" y="2910111"/>
              <a:chExt cx="721030" cy="900000"/>
            </a:xfrm>
          </p:grpSpPr>
          <p:sp>
            <p:nvSpPr>
              <p:cNvPr id="44" name="椭圆 43"/>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23" name="组合 22"/>
            <p:cNvGrpSpPr/>
            <p:nvPr/>
          </p:nvGrpSpPr>
          <p:grpSpPr>
            <a:xfrm rot="20849518">
              <a:off x="5023848" y="1251597"/>
              <a:ext cx="644890" cy="793569"/>
              <a:chOff x="7330781" y="818297"/>
              <a:chExt cx="722751" cy="900000"/>
            </a:xfrm>
          </p:grpSpPr>
          <p:sp>
            <p:nvSpPr>
              <p:cNvPr id="42" name="椭圆 41"/>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24" name="组合 23"/>
            <p:cNvGrpSpPr/>
            <p:nvPr/>
          </p:nvGrpSpPr>
          <p:grpSpPr>
            <a:xfrm rot="19756194">
              <a:off x="1922078" y="1474933"/>
              <a:ext cx="653202" cy="793569"/>
              <a:chOff x="2213446" y="1768419"/>
              <a:chExt cx="732066" cy="900000"/>
            </a:xfrm>
          </p:grpSpPr>
          <p:pic>
            <p:nvPicPr>
              <p:cNvPr id="40" name="图片 3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41" name="椭圆 40"/>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 name="直接连接符 24"/>
            <p:cNvCxnSpPr>
              <a:stCxn id="52"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1"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58"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5"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69"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50"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2"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3"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1"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4"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6"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56"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7"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44"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48"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5314275"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网络信息内容安全特点</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grpSp>
        <p:nvGrpSpPr>
          <p:cNvPr id="79" name="组合 78"/>
          <p:cNvGrpSpPr/>
          <p:nvPr/>
        </p:nvGrpSpPr>
        <p:grpSpPr>
          <a:xfrm>
            <a:off x="1461847" y="1396800"/>
            <a:ext cx="2412532" cy="1016401"/>
            <a:chOff x="772750" y="3203778"/>
            <a:chExt cx="2412532" cy="1016401"/>
          </a:xfrm>
        </p:grpSpPr>
        <p:sp>
          <p:nvSpPr>
            <p:cNvPr id="80" name="圆角矩形 79"/>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81" name="圆角矩形 4"/>
            <p:cNvSpPr/>
            <p:nvPr/>
          </p:nvSpPr>
          <p:spPr>
            <a:xfrm>
              <a:off x="822367" y="3253395"/>
              <a:ext cx="2313298"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dirty="0">
                  <a:latin typeface="微软雅黑" panose="020B0503020204020204" pitchFamily="34" charset="-122"/>
                  <a:ea typeface="华康俪金黑W8(P)"/>
                </a:rPr>
                <a:t>交叉</a:t>
              </a:r>
              <a:endParaRPr lang="zh-CN" altLang="en-US" sz="3600" kern="1200" dirty="0">
                <a:latin typeface="微软雅黑" panose="020B0503020204020204" pitchFamily="34" charset="-122"/>
                <a:ea typeface="华康俪金黑W8(P)"/>
              </a:endParaRPr>
            </a:p>
          </p:txBody>
        </p:sp>
      </p:grpSp>
    </p:spTree>
    <p:extLst>
      <p:ext uri="{BB962C8B-B14F-4D97-AF65-F5344CB8AC3E}">
        <p14:creationId xmlns:p14="http://schemas.microsoft.com/office/powerpoint/2010/main" val="17984719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7" name="组合 276"/>
          <p:cNvGrpSpPr/>
          <p:nvPr/>
        </p:nvGrpSpPr>
        <p:grpSpPr>
          <a:xfrm>
            <a:off x="609116" y="261257"/>
            <a:ext cx="1214822" cy="760080"/>
            <a:chOff x="1922078" y="0"/>
            <a:chExt cx="8347844" cy="3447438"/>
          </a:xfrm>
        </p:grpSpPr>
        <p:grpSp>
          <p:nvGrpSpPr>
            <p:cNvPr id="278" name="组合 277"/>
            <p:cNvGrpSpPr/>
            <p:nvPr/>
          </p:nvGrpSpPr>
          <p:grpSpPr>
            <a:xfrm rot="20997101">
              <a:off x="5080902" y="0"/>
              <a:ext cx="659781" cy="793569"/>
              <a:chOff x="9397113" y="1572484"/>
              <a:chExt cx="739439" cy="900000"/>
            </a:xfrm>
          </p:grpSpPr>
          <p:pic>
            <p:nvPicPr>
              <p:cNvPr id="336" name="图片 335"/>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337" name="椭圆 336"/>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9" name="组合 278"/>
            <p:cNvGrpSpPr/>
            <p:nvPr/>
          </p:nvGrpSpPr>
          <p:grpSpPr>
            <a:xfrm rot="2455872">
              <a:off x="9009447" y="1071465"/>
              <a:ext cx="659781" cy="793569"/>
              <a:chOff x="8752405" y="680495"/>
              <a:chExt cx="739439" cy="900000"/>
            </a:xfrm>
          </p:grpSpPr>
          <p:pic>
            <p:nvPicPr>
              <p:cNvPr id="334" name="图片 333"/>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335" name="椭圆 334"/>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0" name="组合 279"/>
            <p:cNvGrpSpPr/>
            <p:nvPr/>
          </p:nvGrpSpPr>
          <p:grpSpPr>
            <a:xfrm rot="20539373">
              <a:off x="4239050" y="1051458"/>
              <a:ext cx="642436" cy="793569"/>
              <a:chOff x="7798300" y="2128176"/>
              <a:chExt cx="720000" cy="900000"/>
            </a:xfrm>
          </p:grpSpPr>
          <p:pic>
            <p:nvPicPr>
              <p:cNvPr id="332" name="图片 331"/>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333" name="椭圆 332"/>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1" name="组合 280"/>
            <p:cNvGrpSpPr/>
            <p:nvPr/>
          </p:nvGrpSpPr>
          <p:grpSpPr>
            <a:xfrm rot="622440">
              <a:off x="6257266" y="1278812"/>
              <a:ext cx="643355" cy="793569"/>
              <a:chOff x="5457544" y="2382484"/>
              <a:chExt cx="721030" cy="900000"/>
            </a:xfrm>
          </p:grpSpPr>
          <p:pic>
            <p:nvPicPr>
              <p:cNvPr id="330" name="图片 3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331" name="椭圆 330"/>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2" name="组合 281"/>
            <p:cNvGrpSpPr/>
            <p:nvPr/>
          </p:nvGrpSpPr>
          <p:grpSpPr>
            <a:xfrm rot="713899">
              <a:off x="6982111" y="246490"/>
              <a:ext cx="642436" cy="811512"/>
              <a:chOff x="2594245" y="3143107"/>
              <a:chExt cx="720000" cy="920349"/>
            </a:xfrm>
          </p:grpSpPr>
          <p:pic>
            <p:nvPicPr>
              <p:cNvPr id="328" name="图片 327"/>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329" name="椭圆 328"/>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3" name="组合 282"/>
            <p:cNvGrpSpPr/>
            <p:nvPr/>
          </p:nvGrpSpPr>
          <p:grpSpPr>
            <a:xfrm rot="20351331">
              <a:off x="2986611" y="357756"/>
              <a:ext cx="642436" cy="793569"/>
              <a:chOff x="3277182" y="773323"/>
              <a:chExt cx="720000" cy="900000"/>
            </a:xfrm>
          </p:grpSpPr>
          <p:sp>
            <p:nvSpPr>
              <p:cNvPr id="326" name="椭圆 325"/>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7" name="图片 3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284" name="组合 283"/>
            <p:cNvGrpSpPr/>
            <p:nvPr/>
          </p:nvGrpSpPr>
          <p:grpSpPr>
            <a:xfrm rot="1912890">
              <a:off x="7930945" y="1382649"/>
              <a:ext cx="648427" cy="793569"/>
              <a:chOff x="5384758" y="1250900"/>
              <a:chExt cx="726714" cy="900000"/>
            </a:xfrm>
          </p:grpSpPr>
          <p:sp>
            <p:nvSpPr>
              <p:cNvPr id="324" name="椭圆 323"/>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5" name="图片 3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285" name="组合 284"/>
            <p:cNvGrpSpPr/>
            <p:nvPr/>
          </p:nvGrpSpPr>
          <p:grpSpPr>
            <a:xfrm rot="1354213">
              <a:off x="7092076" y="1228721"/>
              <a:ext cx="642436" cy="793569"/>
              <a:chOff x="3639753" y="2488176"/>
              <a:chExt cx="720000" cy="900000"/>
            </a:xfrm>
          </p:grpSpPr>
          <p:sp>
            <p:nvSpPr>
              <p:cNvPr id="322" name="椭圆 321"/>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286" name="组合 285"/>
            <p:cNvGrpSpPr/>
            <p:nvPr/>
          </p:nvGrpSpPr>
          <p:grpSpPr>
            <a:xfrm rot="19874646">
              <a:off x="3552291" y="1752953"/>
              <a:ext cx="647730" cy="793569"/>
              <a:chOff x="4707387" y="271511"/>
              <a:chExt cx="725933" cy="900000"/>
            </a:xfrm>
          </p:grpSpPr>
          <p:sp>
            <p:nvSpPr>
              <p:cNvPr id="320" name="椭圆 319"/>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1" name="图片 3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287" name="组合 286"/>
            <p:cNvGrpSpPr/>
            <p:nvPr/>
          </p:nvGrpSpPr>
          <p:grpSpPr>
            <a:xfrm>
              <a:off x="5902457" y="519563"/>
              <a:ext cx="647456" cy="793569"/>
              <a:chOff x="4355614" y="1671769"/>
              <a:chExt cx="725626" cy="900000"/>
            </a:xfrm>
          </p:grpSpPr>
          <p:sp>
            <p:nvSpPr>
              <p:cNvPr id="318" name="椭圆 317"/>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9" name="图片 3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288" name="组合 287"/>
            <p:cNvGrpSpPr/>
            <p:nvPr/>
          </p:nvGrpSpPr>
          <p:grpSpPr>
            <a:xfrm rot="3261331">
              <a:off x="8178834" y="2216888"/>
              <a:ext cx="645495" cy="803045"/>
              <a:chOff x="6534782" y="2204846"/>
              <a:chExt cx="732066" cy="900000"/>
            </a:xfrm>
          </p:grpSpPr>
          <p:sp>
            <p:nvSpPr>
              <p:cNvPr id="316" name="椭圆 315"/>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7" name="图片 3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289" name="组合 288"/>
            <p:cNvGrpSpPr/>
            <p:nvPr/>
          </p:nvGrpSpPr>
          <p:grpSpPr>
            <a:xfrm rot="1881527">
              <a:off x="8180043" y="493339"/>
              <a:ext cx="646830" cy="793569"/>
              <a:chOff x="5993772" y="258109"/>
              <a:chExt cx="724925" cy="900000"/>
            </a:xfrm>
          </p:grpSpPr>
          <p:sp>
            <p:nvSpPr>
              <p:cNvPr id="314" name="椭圆 313"/>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5" name="图片 3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290" name="组合 289"/>
            <p:cNvGrpSpPr/>
            <p:nvPr/>
          </p:nvGrpSpPr>
          <p:grpSpPr>
            <a:xfrm rot="3066563">
              <a:off x="9550518" y="2274810"/>
              <a:ext cx="635764" cy="803045"/>
              <a:chOff x="8806213" y="2910111"/>
              <a:chExt cx="721030" cy="900000"/>
            </a:xfrm>
          </p:grpSpPr>
          <p:sp>
            <p:nvSpPr>
              <p:cNvPr id="312" name="椭圆 311"/>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3" name="图片 31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291" name="组合 290"/>
            <p:cNvGrpSpPr/>
            <p:nvPr/>
          </p:nvGrpSpPr>
          <p:grpSpPr>
            <a:xfrm rot="20849518">
              <a:off x="5023848" y="1251597"/>
              <a:ext cx="644890" cy="793569"/>
              <a:chOff x="7330781" y="818297"/>
              <a:chExt cx="722751" cy="900000"/>
            </a:xfrm>
          </p:grpSpPr>
          <p:sp>
            <p:nvSpPr>
              <p:cNvPr id="310" name="椭圆 309"/>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1" name="图片 31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292" name="组合 291"/>
            <p:cNvGrpSpPr/>
            <p:nvPr/>
          </p:nvGrpSpPr>
          <p:grpSpPr>
            <a:xfrm rot="19756194">
              <a:off x="1922078" y="1474933"/>
              <a:ext cx="653202" cy="793569"/>
              <a:chOff x="2213446" y="1768419"/>
              <a:chExt cx="732066" cy="900000"/>
            </a:xfrm>
          </p:grpSpPr>
          <p:pic>
            <p:nvPicPr>
              <p:cNvPr id="308" name="图片 30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309" name="椭圆 308"/>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93" name="直接连接符 292"/>
            <p:cNvCxnSpPr>
              <a:stCxn id="320"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4" name="直接连接符 293"/>
            <p:cNvCxnSpPr>
              <a:stCxn id="309"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5" name="直接连接符 294"/>
            <p:cNvCxnSpPr>
              <a:stCxn id="326"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6" name="直接连接符 295"/>
            <p:cNvCxnSpPr>
              <a:stCxn id="333"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7" name="直接连接符 296"/>
            <p:cNvCxnSpPr>
              <a:stCxn id="337"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8" name="直接连接符 297"/>
            <p:cNvCxnSpPr>
              <a:stCxn id="318"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直接连接符 298"/>
            <p:cNvCxnSpPr>
              <a:stCxn id="310"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0" name="直接连接符 299"/>
            <p:cNvCxnSpPr>
              <a:stCxn id="331"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329"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直接连接符 301"/>
            <p:cNvCxnSpPr>
              <a:stCxn id="322"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3" name="直接连接符 302"/>
            <p:cNvCxnSpPr>
              <a:stCxn id="314"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324"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5" name="直接连接符 304"/>
            <p:cNvCxnSpPr>
              <a:stCxn id="335"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6" name="直接连接符 305"/>
            <p:cNvCxnSpPr>
              <a:stCxn id="312"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316"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655309" y="1032131"/>
            <a:ext cx="10477147" cy="66943"/>
            <a:chOff x="655309" y="1032131"/>
            <a:chExt cx="10477147" cy="66943"/>
          </a:xfrm>
        </p:grpSpPr>
        <p:sp>
          <p:nvSpPr>
            <p:cNvPr id="338" name="矩形 337"/>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矩形 341"/>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文本框 344"/>
          <p:cNvSpPr txBox="1"/>
          <p:nvPr/>
        </p:nvSpPr>
        <p:spPr>
          <a:xfrm>
            <a:off x="2493605" y="331131"/>
            <a:ext cx="5314275"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网络信息内容安全内涵</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842393937"/>
              </p:ext>
            </p:extLst>
          </p:nvPr>
        </p:nvGraphicFramePr>
        <p:xfrm>
          <a:off x="1644900" y="1745671"/>
          <a:ext cx="8480601" cy="3454402"/>
        </p:xfrm>
        <a:graphic>
          <a:graphicData uri="http://schemas.openxmlformats.org/drawingml/2006/table">
            <a:tbl>
              <a:tblPr firstRow="1" firstCol="1" bandRow="1">
                <a:tableStyleId>{5C22544A-7EE6-4342-B048-85BDC9FD1C3A}</a:tableStyleId>
              </a:tblPr>
              <a:tblGrid>
                <a:gridCol w="1095652"/>
                <a:gridCol w="5642456"/>
                <a:gridCol w="1742493"/>
              </a:tblGrid>
              <a:tr h="287867">
                <a:tc>
                  <a:txBody>
                    <a:bodyPr/>
                    <a:lstStyle/>
                    <a:p>
                      <a:pPr algn="ctr">
                        <a:spcBef>
                          <a:spcPts val="600"/>
                        </a:spcBef>
                        <a:spcAft>
                          <a:spcPts val="0"/>
                        </a:spcAft>
                      </a:pPr>
                      <a:r>
                        <a:rPr lang="zh-CN" sz="1800" kern="0" dirty="0">
                          <a:effectLst/>
                          <a:latin typeface="微软雅黑" pitchFamily="34" charset="-122"/>
                          <a:ea typeface="微软雅黑" pitchFamily="34" charset="-122"/>
                        </a:rPr>
                        <a:t>领域</a:t>
                      </a:r>
                      <a:endParaRPr lang="zh-CN" sz="18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400" kern="0" dirty="0">
                          <a:effectLst/>
                          <a:latin typeface="微软雅黑" pitchFamily="34" charset="-122"/>
                          <a:ea typeface="微软雅黑" pitchFamily="34" charset="-122"/>
                        </a:rPr>
                        <a:t>内涵</a:t>
                      </a:r>
                      <a:endParaRPr lang="zh-CN" sz="1400" kern="100" dirty="0">
                        <a:effectLst/>
                        <a:latin typeface="微软雅黑" pitchFamily="34" charset="-122"/>
                        <a:ea typeface="微软雅黑" pitchFamily="34" charset="-122"/>
                        <a:cs typeface="Times New Roman"/>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400" kern="0" dirty="0">
                          <a:effectLst/>
                          <a:latin typeface="微软雅黑" pitchFamily="34" charset="-122"/>
                          <a:ea typeface="微软雅黑" pitchFamily="34" charset="-122"/>
                        </a:rPr>
                        <a:t>关键技术</a:t>
                      </a:r>
                      <a:endParaRPr lang="zh-CN" sz="1400" kern="100" dirty="0">
                        <a:effectLst/>
                        <a:latin typeface="微软雅黑" pitchFamily="34" charset="-122"/>
                        <a:ea typeface="微软雅黑" pitchFamily="34" charset="-122"/>
                        <a:cs typeface="Times New Roman"/>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719667">
                <a:tc>
                  <a:txBody>
                    <a:bodyPr/>
                    <a:lstStyle/>
                    <a:p>
                      <a:pPr algn="just">
                        <a:spcBef>
                          <a:spcPts val="600"/>
                        </a:spcBef>
                        <a:spcAft>
                          <a:spcPts val="0"/>
                        </a:spcAft>
                      </a:pPr>
                      <a:r>
                        <a:rPr lang="zh-CN" sz="1800" kern="0">
                          <a:effectLst/>
                          <a:latin typeface="微软雅黑" pitchFamily="34" charset="-122"/>
                          <a:ea typeface="微软雅黑" pitchFamily="34" charset="-122"/>
                        </a:rPr>
                        <a:t>政治方面</a:t>
                      </a:r>
                      <a:endParaRPr lang="zh-CN" sz="1800" kern="10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sz="1400" kern="0">
                          <a:effectLst/>
                          <a:latin typeface="微软雅黑" pitchFamily="34" charset="-122"/>
                          <a:ea typeface="微软雅黑" pitchFamily="34" charset="-122"/>
                        </a:rPr>
                        <a:t>防止来自国内外反动势力的攻击、诬陷以及西方的和平演变阴谋，维护社会稳定</a:t>
                      </a:r>
                      <a:endParaRPr lang="zh-CN" sz="1400" kern="100">
                        <a:effectLst/>
                        <a:latin typeface="微软雅黑" pitchFamily="34" charset="-122"/>
                        <a:ea typeface="微软雅黑" pitchFamily="34" charset="-122"/>
                        <a:cs typeface="Times New Roman"/>
                      </a:endParaRPr>
                    </a:p>
                  </a:txBody>
                  <a:tcPr marL="68580" marR="68580" marT="0" marB="0"/>
                </a:tc>
                <a:tc>
                  <a:txBody>
                    <a:bodyPr/>
                    <a:lstStyle/>
                    <a:p>
                      <a:pPr algn="just">
                        <a:spcBef>
                          <a:spcPts val="600"/>
                        </a:spcBef>
                        <a:spcAft>
                          <a:spcPts val="0"/>
                        </a:spcAft>
                      </a:pPr>
                      <a:r>
                        <a:rPr lang="zh-CN" sz="1400" kern="0">
                          <a:effectLst/>
                          <a:latin typeface="微软雅黑" pitchFamily="34" charset="-122"/>
                          <a:ea typeface="微软雅黑" pitchFamily="34" charset="-122"/>
                        </a:rPr>
                        <a:t>网络舆情分析、</a:t>
                      </a:r>
                      <a:endParaRPr lang="zh-CN" sz="1400" kern="100">
                        <a:effectLst/>
                        <a:latin typeface="微软雅黑" pitchFamily="34" charset="-122"/>
                        <a:ea typeface="微软雅黑" pitchFamily="34" charset="-122"/>
                      </a:endParaRPr>
                    </a:p>
                    <a:p>
                      <a:pPr algn="just">
                        <a:spcBef>
                          <a:spcPts val="600"/>
                        </a:spcBef>
                        <a:spcAft>
                          <a:spcPts val="0"/>
                        </a:spcAft>
                      </a:pPr>
                      <a:r>
                        <a:rPr lang="zh-CN" sz="1400" kern="0">
                          <a:effectLst/>
                          <a:latin typeface="微软雅黑" pitchFamily="34" charset="-122"/>
                          <a:ea typeface="微软雅黑" pitchFamily="34" charset="-122"/>
                        </a:rPr>
                        <a:t>内容还原</a:t>
                      </a:r>
                      <a:endParaRPr lang="zh-CN" sz="1400" kern="100">
                        <a:effectLst/>
                        <a:latin typeface="微软雅黑" pitchFamily="34" charset="-122"/>
                        <a:ea typeface="微软雅黑" pitchFamily="34" charset="-122"/>
                        <a:cs typeface="Times New Roman"/>
                      </a:endParaRPr>
                    </a:p>
                  </a:txBody>
                  <a:tcPr marL="68580" marR="68580" marT="0" marB="0">
                    <a:lnR w="12700" cap="flat" cmpd="sng" algn="ctr">
                      <a:solidFill>
                        <a:schemeClr val="tx1"/>
                      </a:solidFill>
                      <a:prstDash val="solid"/>
                      <a:round/>
                      <a:headEnd type="none" w="med" len="med"/>
                      <a:tailEnd type="none" w="med" len="med"/>
                    </a:lnR>
                  </a:tcPr>
                </a:tc>
              </a:tr>
              <a:tr h="287867">
                <a:tc>
                  <a:txBody>
                    <a:bodyPr/>
                    <a:lstStyle/>
                    <a:p>
                      <a:pPr algn="just">
                        <a:spcBef>
                          <a:spcPts val="600"/>
                        </a:spcBef>
                        <a:spcAft>
                          <a:spcPts val="0"/>
                        </a:spcAft>
                      </a:pPr>
                      <a:r>
                        <a:rPr lang="zh-CN" sz="1800" kern="0">
                          <a:effectLst/>
                          <a:latin typeface="微软雅黑" pitchFamily="34" charset="-122"/>
                          <a:ea typeface="微软雅黑" pitchFamily="34" charset="-122"/>
                        </a:rPr>
                        <a:t>安全方面</a:t>
                      </a:r>
                      <a:endParaRPr lang="zh-CN" sz="1800" kern="10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sz="1400" kern="0">
                          <a:effectLst/>
                          <a:latin typeface="微软雅黑" pitchFamily="34" charset="-122"/>
                          <a:ea typeface="微软雅黑" pitchFamily="34" charset="-122"/>
                        </a:rPr>
                        <a:t>防止国家、军队和企业机密信息被窃取、泄露和流失</a:t>
                      </a:r>
                      <a:endParaRPr lang="zh-CN" sz="1400" kern="100">
                        <a:effectLst/>
                        <a:latin typeface="微软雅黑" pitchFamily="34" charset="-122"/>
                        <a:ea typeface="微软雅黑" pitchFamily="34" charset="-122"/>
                        <a:cs typeface="Times New Roman"/>
                      </a:endParaRPr>
                    </a:p>
                  </a:txBody>
                  <a:tcPr marL="68580" marR="68580" marT="0" marB="0"/>
                </a:tc>
                <a:tc>
                  <a:txBody>
                    <a:bodyPr/>
                    <a:lstStyle/>
                    <a:p>
                      <a:pPr algn="just">
                        <a:spcBef>
                          <a:spcPts val="600"/>
                        </a:spcBef>
                        <a:spcAft>
                          <a:spcPts val="0"/>
                        </a:spcAft>
                      </a:pPr>
                      <a:r>
                        <a:rPr lang="zh-CN" sz="1400" kern="0">
                          <a:effectLst/>
                          <a:latin typeface="微软雅黑" pitchFamily="34" charset="-122"/>
                          <a:ea typeface="微软雅黑" pitchFamily="34" charset="-122"/>
                        </a:rPr>
                        <a:t>开源情报分析</a:t>
                      </a:r>
                      <a:endParaRPr lang="zh-CN" sz="1400" kern="100">
                        <a:effectLst/>
                        <a:latin typeface="微软雅黑" pitchFamily="34" charset="-122"/>
                        <a:ea typeface="微软雅黑" pitchFamily="34" charset="-122"/>
                        <a:cs typeface="Times New Roman"/>
                      </a:endParaRPr>
                    </a:p>
                  </a:txBody>
                  <a:tcPr marL="68580" marR="68580" marT="0" marB="0">
                    <a:lnR w="12700" cap="flat" cmpd="sng" algn="ctr">
                      <a:solidFill>
                        <a:schemeClr val="tx1"/>
                      </a:solidFill>
                      <a:prstDash val="solid"/>
                      <a:round/>
                      <a:headEnd type="none" w="med" len="med"/>
                      <a:tailEnd type="none" w="med" len="med"/>
                    </a:lnR>
                  </a:tcPr>
                </a:tc>
              </a:tr>
              <a:tr h="575733">
                <a:tc>
                  <a:txBody>
                    <a:bodyPr/>
                    <a:lstStyle/>
                    <a:p>
                      <a:pPr algn="just">
                        <a:spcBef>
                          <a:spcPts val="600"/>
                        </a:spcBef>
                        <a:spcAft>
                          <a:spcPts val="0"/>
                        </a:spcAft>
                      </a:pPr>
                      <a:r>
                        <a:rPr lang="zh-CN" sz="1800" kern="0">
                          <a:effectLst/>
                          <a:latin typeface="微软雅黑" pitchFamily="34" charset="-122"/>
                          <a:ea typeface="微软雅黑" pitchFamily="34" charset="-122"/>
                        </a:rPr>
                        <a:t>宗教方面</a:t>
                      </a:r>
                      <a:endParaRPr lang="zh-CN" sz="1800" kern="10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sz="1400" kern="0">
                          <a:effectLst/>
                          <a:latin typeface="微软雅黑" pitchFamily="34" charset="-122"/>
                          <a:ea typeface="微软雅黑" pitchFamily="34" charset="-122"/>
                        </a:rPr>
                        <a:t>防止法轮功等邪教组织利用宗教信仰传播不利于和谐社会的内容</a:t>
                      </a:r>
                      <a:endParaRPr lang="zh-CN" sz="1400" kern="100">
                        <a:effectLst/>
                        <a:latin typeface="微软雅黑" pitchFamily="34" charset="-122"/>
                        <a:ea typeface="微软雅黑" pitchFamily="34" charset="-122"/>
                        <a:cs typeface="Times New Roman"/>
                      </a:endParaRPr>
                    </a:p>
                  </a:txBody>
                  <a:tcPr marL="68580" marR="68580" marT="0" marB="0"/>
                </a:tc>
                <a:tc>
                  <a:txBody>
                    <a:bodyPr/>
                    <a:lstStyle/>
                    <a:p>
                      <a:pPr algn="just">
                        <a:spcBef>
                          <a:spcPts val="600"/>
                        </a:spcBef>
                        <a:spcAft>
                          <a:spcPts val="0"/>
                        </a:spcAft>
                      </a:pPr>
                      <a:r>
                        <a:rPr lang="zh-CN" sz="1400" kern="0">
                          <a:effectLst/>
                          <a:latin typeface="微软雅黑" pitchFamily="34" charset="-122"/>
                          <a:ea typeface="微软雅黑" pitchFamily="34" charset="-122"/>
                        </a:rPr>
                        <a:t>话题检测与跟踪</a:t>
                      </a:r>
                      <a:endParaRPr lang="zh-CN" sz="1400" kern="100">
                        <a:effectLst/>
                        <a:latin typeface="微软雅黑" pitchFamily="34" charset="-122"/>
                        <a:ea typeface="微软雅黑" pitchFamily="34" charset="-122"/>
                        <a:cs typeface="Times New Roman"/>
                      </a:endParaRPr>
                    </a:p>
                  </a:txBody>
                  <a:tcPr marL="68580" marR="68580" marT="0" marB="0">
                    <a:lnR w="12700" cap="flat" cmpd="sng" algn="ctr">
                      <a:solidFill>
                        <a:schemeClr val="tx1"/>
                      </a:solidFill>
                      <a:prstDash val="solid"/>
                      <a:round/>
                      <a:headEnd type="none" w="med" len="med"/>
                      <a:tailEnd type="none" w="med" len="med"/>
                    </a:lnR>
                  </a:tcPr>
                </a:tc>
              </a:tr>
              <a:tr h="719667">
                <a:tc>
                  <a:txBody>
                    <a:bodyPr/>
                    <a:lstStyle/>
                    <a:p>
                      <a:pPr algn="just">
                        <a:spcBef>
                          <a:spcPts val="600"/>
                        </a:spcBef>
                        <a:spcAft>
                          <a:spcPts val="0"/>
                        </a:spcAft>
                      </a:pPr>
                      <a:r>
                        <a:rPr lang="zh-CN" sz="1800" kern="0">
                          <a:effectLst/>
                          <a:latin typeface="微软雅黑" pitchFamily="34" charset="-122"/>
                          <a:ea typeface="微软雅黑" pitchFamily="34" charset="-122"/>
                        </a:rPr>
                        <a:t>破坏方面</a:t>
                      </a:r>
                      <a:endParaRPr lang="zh-CN" sz="1800" kern="10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sz="1400" kern="0">
                          <a:effectLst/>
                          <a:latin typeface="微软雅黑" pitchFamily="34" charset="-122"/>
                          <a:ea typeface="微软雅黑" pitchFamily="34" charset="-122"/>
                        </a:rPr>
                        <a:t>防止病毒、垃圾邮件、网络蠕虫等恶意信息耗费或破坏网络资源</a:t>
                      </a:r>
                      <a:endParaRPr lang="zh-CN" sz="1400" kern="100">
                        <a:effectLst/>
                        <a:latin typeface="微软雅黑" pitchFamily="34" charset="-122"/>
                        <a:ea typeface="微软雅黑" pitchFamily="34" charset="-122"/>
                        <a:cs typeface="Times New Roman"/>
                      </a:endParaRPr>
                    </a:p>
                  </a:txBody>
                  <a:tcPr marL="68580" marR="68580" marT="0" marB="0"/>
                </a:tc>
                <a:tc>
                  <a:txBody>
                    <a:bodyPr/>
                    <a:lstStyle/>
                    <a:p>
                      <a:pPr algn="just">
                        <a:spcBef>
                          <a:spcPts val="600"/>
                        </a:spcBef>
                        <a:spcAft>
                          <a:spcPts val="0"/>
                        </a:spcAft>
                      </a:pPr>
                      <a:r>
                        <a:rPr lang="zh-CN" sz="1400" kern="0">
                          <a:effectLst/>
                          <a:latin typeface="微软雅黑" pitchFamily="34" charset="-122"/>
                          <a:ea typeface="微软雅黑" pitchFamily="34" charset="-122"/>
                        </a:rPr>
                        <a:t>内容过滤、</a:t>
                      </a:r>
                      <a:endParaRPr lang="zh-CN" sz="1400" kern="100">
                        <a:effectLst/>
                        <a:latin typeface="微软雅黑" pitchFamily="34" charset="-122"/>
                        <a:ea typeface="微软雅黑" pitchFamily="34" charset="-122"/>
                      </a:endParaRPr>
                    </a:p>
                    <a:p>
                      <a:pPr algn="just">
                        <a:spcBef>
                          <a:spcPts val="600"/>
                        </a:spcBef>
                        <a:spcAft>
                          <a:spcPts val="0"/>
                        </a:spcAft>
                      </a:pPr>
                      <a:r>
                        <a:rPr lang="zh-CN" sz="1400" kern="0">
                          <a:effectLst/>
                          <a:latin typeface="微软雅黑" pitchFamily="34" charset="-122"/>
                          <a:ea typeface="微软雅黑" pitchFamily="34" charset="-122"/>
                        </a:rPr>
                        <a:t>内容还原</a:t>
                      </a:r>
                      <a:endParaRPr lang="zh-CN" sz="1400" kern="100">
                        <a:effectLst/>
                        <a:latin typeface="微软雅黑" pitchFamily="34" charset="-122"/>
                        <a:ea typeface="微软雅黑" pitchFamily="34" charset="-122"/>
                        <a:cs typeface="Times New Roman"/>
                      </a:endParaRPr>
                    </a:p>
                  </a:txBody>
                  <a:tcPr marL="68580" marR="68580" marT="0" marB="0">
                    <a:lnR w="12700" cap="flat" cmpd="sng" algn="ctr">
                      <a:solidFill>
                        <a:schemeClr val="tx1"/>
                      </a:solidFill>
                      <a:prstDash val="solid"/>
                      <a:round/>
                      <a:headEnd type="none" w="med" len="med"/>
                      <a:tailEnd type="none" w="med" len="med"/>
                    </a:lnR>
                  </a:tcPr>
                </a:tc>
              </a:tr>
              <a:tr h="287867">
                <a:tc>
                  <a:txBody>
                    <a:bodyPr/>
                    <a:lstStyle/>
                    <a:p>
                      <a:pPr algn="just">
                        <a:spcBef>
                          <a:spcPts val="600"/>
                        </a:spcBef>
                        <a:spcAft>
                          <a:spcPts val="0"/>
                        </a:spcAft>
                      </a:pPr>
                      <a:r>
                        <a:rPr lang="zh-CN" sz="1800" kern="0">
                          <a:effectLst/>
                          <a:latin typeface="微软雅黑" pitchFamily="34" charset="-122"/>
                          <a:ea typeface="微软雅黑" pitchFamily="34" charset="-122"/>
                        </a:rPr>
                        <a:t>健康方面</a:t>
                      </a:r>
                      <a:endParaRPr lang="zh-CN" sz="1800" kern="10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sz="1400" kern="0">
                          <a:effectLst/>
                          <a:latin typeface="微软雅黑" pitchFamily="34" charset="-122"/>
                          <a:ea typeface="微软雅黑" pitchFamily="34" charset="-122"/>
                        </a:rPr>
                        <a:t>在传播过程中剔除侧请、淫秽和暴力内容，使人们健康上网</a:t>
                      </a:r>
                      <a:endParaRPr lang="zh-CN" sz="1400" kern="100">
                        <a:effectLst/>
                        <a:latin typeface="微软雅黑" pitchFamily="34" charset="-122"/>
                        <a:ea typeface="微软雅黑" pitchFamily="34" charset="-122"/>
                        <a:cs typeface="Times New Roman"/>
                      </a:endParaRPr>
                    </a:p>
                  </a:txBody>
                  <a:tcPr marL="68580" marR="68580" marT="0" marB="0"/>
                </a:tc>
                <a:tc>
                  <a:txBody>
                    <a:bodyPr/>
                    <a:lstStyle/>
                    <a:p>
                      <a:pPr algn="just">
                        <a:spcBef>
                          <a:spcPts val="600"/>
                        </a:spcBef>
                        <a:spcAft>
                          <a:spcPts val="0"/>
                        </a:spcAft>
                      </a:pPr>
                      <a:r>
                        <a:rPr lang="zh-CN" sz="1400" kern="0">
                          <a:effectLst/>
                          <a:latin typeface="微软雅黑" pitchFamily="34" charset="-122"/>
                          <a:ea typeface="微软雅黑" pitchFamily="34" charset="-122"/>
                        </a:rPr>
                        <a:t>网络内容过滤</a:t>
                      </a:r>
                      <a:endParaRPr lang="zh-CN" sz="1400" kern="100">
                        <a:effectLst/>
                        <a:latin typeface="微软雅黑" pitchFamily="34" charset="-122"/>
                        <a:ea typeface="微软雅黑" pitchFamily="34" charset="-122"/>
                        <a:cs typeface="Times New Roman"/>
                      </a:endParaRPr>
                    </a:p>
                  </a:txBody>
                  <a:tcPr marL="68580" marR="68580" marT="0" marB="0">
                    <a:lnR w="12700" cap="flat" cmpd="sng" algn="ctr">
                      <a:solidFill>
                        <a:schemeClr val="tx1"/>
                      </a:solidFill>
                      <a:prstDash val="solid"/>
                      <a:round/>
                      <a:headEnd type="none" w="med" len="med"/>
                      <a:tailEnd type="none" w="med" len="med"/>
                    </a:lnR>
                  </a:tcPr>
                </a:tc>
              </a:tr>
              <a:tr h="287867">
                <a:tc>
                  <a:txBody>
                    <a:bodyPr/>
                    <a:lstStyle/>
                    <a:p>
                      <a:pPr algn="just">
                        <a:spcBef>
                          <a:spcPts val="600"/>
                        </a:spcBef>
                        <a:spcAft>
                          <a:spcPts val="0"/>
                        </a:spcAft>
                      </a:pPr>
                      <a:r>
                        <a:rPr lang="zh-CN" sz="1800" kern="0">
                          <a:effectLst/>
                          <a:latin typeface="微软雅黑" pitchFamily="34" charset="-122"/>
                          <a:ea typeface="微软雅黑" pitchFamily="34" charset="-122"/>
                        </a:rPr>
                        <a:t>生产方面</a:t>
                      </a:r>
                      <a:endParaRPr lang="zh-CN" sz="1800" kern="10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sz="1400" kern="0">
                          <a:effectLst/>
                          <a:latin typeface="微软雅黑" pitchFamily="34" charset="-122"/>
                          <a:ea typeface="微软雅黑" pitchFamily="34" charset="-122"/>
                        </a:rPr>
                        <a:t>防止非生产力网络浏览、提高企业网络使用效率</a:t>
                      </a:r>
                      <a:endParaRPr lang="zh-CN" sz="1400" kern="100">
                        <a:effectLst/>
                        <a:latin typeface="微软雅黑" pitchFamily="34" charset="-122"/>
                        <a:ea typeface="微软雅黑" pitchFamily="34" charset="-122"/>
                        <a:cs typeface="Times New Roman"/>
                      </a:endParaRPr>
                    </a:p>
                  </a:txBody>
                  <a:tcPr marL="68580" marR="68580" marT="0" marB="0"/>
                </a:tc>
                <a:tc>
                  <a:txBody>
                    <a:bodyPr/>
                    <a:lstStyle/>
                    <a:p>
                      <a:pPr algn="just">
                        <a:spcBef>
                          <a:spcPts val="600"/>
                        </a:spcBef>
                        <a:spcAft>
                          <a:spcPts val="0"/>
                        </a:spcAft>
                      </a:pPr>
                      <a:r>
                        <a:rPr lang="zh-CN" sz="1400" kern="0">
                          <a:effectLst/>
                          <a:latin typeface="微软雅黑" pitchFamily="34" charset="-122"/>
                          <a:ea typeface="微软雅黑" pitchFamily="34" charset="-122"/>
                        </a:rPr>
                        <a:t>内容管理</a:t>
                      </a:r>
                      <a:endParaRPr lang="zh-CN" sz="1400" kern="100">
                        <a:effectLst/>
                        <a:latin typeface="微软雅黑" pitchFamily="34" charset="-122"/>
                        <a:ea typeface="微软雅黑" pitchFamily="34" charset="-122"/>
                        <a:cs typeface="Times New Roman"/>
                      </a:endParaRPr>
                    </a:p>
                  </a:txBody>
                  <a:tcPr marL="68580" marR="68580" marT="0" marB="0">
                    <a:lnR w="12700" cap="flat" cmpd="sng" algn="ctr">
                      <a:solidFill>
                        <a:schemeClr val="tx1"/>
                      </a:solidFill>
                      <a:prstDash val="solid"/>
                      <a:round/>
                      <a:headEnd type="none" w="med" len="med"/>
                      <a:tailEnd type="none" w="med" len="med"/>
                    </a:lnR>
                  </a:tcPr>
                </a:tc>
              </a:tr>
              <a:tr h="287867">
                <a:tc>
                  <a:txBody>
                    <a:bodyPr/>
                    <a:lstStyle/>
                    <a:p>
                      <a:pPr algn="just">
                        <a:spcBef>
                          <a:spcPts val="600"/>
                        </a:spcBef>
                        <a:spcAft>
                          <a:spcPts val="0"/>
                        </a:spcAft>
                      </a:pPr>
                      <a:r>
                        <a:rPr lang="zh-CN" sz="1800" kern="0" dirty="0">
                          <a:effectLst/>
                          <a:latin typeface="微软雅黑" pitchFamily="34" charset="-122"/>
                          <a:ea typeface="微软雅黑" pitchFamily="34" charset="-122"/>
                        </a:rPr>
                        <a:t>隐私方面</a:t>
                      </a:r>
                      <a:endParaRPr lang="zh-CN" sz="18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just">
                        <a:spcBef>
                          <a:spcPts val="600"/>
                        </a:spcBef>
                        <a:spcAft>
                          <a:spcPts val="0"/>
                        </a:spcAft>
                      </a:pPr>
                      <a:r>
                        <a:rPr lang="zh-CN" sz="1400" kern="0">
                          <a:effectLst/>
                          <a:latin typeface="微软雅黑" pitchFamily="34" charset="-122"/>
                          <a:ea typeface="微软雅黑" pitchFamily="34" charset="-122"/>
                        </a:rPr>
                        <a:t>防止个人隐私被盗取、倒卖、滥用和扩散</a:t>
                      </a:r>
                      <a:endParaRPr lang="zh-CN" sz="1400" kern="100">
                        <a:effectLst/>
                        <a:latin typeface="微软雅黑" pitchFamily="34" charset="-122"/>
                        <a:ea typeface="微软雅黑" pitchFamily="34" charset="-122"/>
                        <a:cs typeface="Times New Roman"/>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spcBef>
                          <a:spcPts val="600"/>
                        </a:spcBef>
                        <a:spcAft>
                          <a:spcPts val="0"/>
                        </a:spcAft>
                      </a:pPr>
                      <a:r>
                        <a:rPr lang="zh-CN" sz="1400" kern="0" dirty="0">
                          <a:effectLst/>
                          <a:latin typeface="微软雅黑" pitchFamily="34" charset="-122"/>
                          <a:ea typeface="微软雅黑" pitchFamily="34" charset="-122"/>
                        </a:rPr>
                        <a:t>开源情报分析</a:t>
                      </a:r>
                      <a:endParaRPr lang="zh-CN" sz="1400" kern="100" dirty="0">
                        <a:effectLst/>
                        <a:latin typeface="微软雅黑" pitchFamily="34" charset="-122"/>
                        <a:ea typeface="微软雅黑" pitchFamily="34" charset="-122"/>
                        <a:cs typeface="Times New Roman"/>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109954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7" name="组合 276"/>
          <p:cNvGrpSpPr/>
          <p:nvPr/>
        </p:nvGrpSpPr>
        <p:grpSpPr>
          <a:xfrm>
            <a:off x="609116" y="261257"/>
            <a:ext cx="1214822" cy="760080"/>
            <a:chOff x="1922078" y="0"/>
            <a:chExt cx="8347844" cy="3447438"/>
          </a:xfrm>
        </p:grpSpPr>
        <p:grpSp>
          <p:nvGrpSpPr>
            <p:cNvPr id="278" name="组合 277"/>
            <p:cNvGrpSpPr/>
            <p:nvPr/>
          </p:nvGrpSpPr>
          <p:grpSpPr>
            <a:xfrm rot="20997101">
              <a:off x="5080902" y="0"/>
              <a:ext cx="659781" cy="793569"/>
              <a:chOff x="9397113" y="1572484"/>
              <a:chExt cx="739439" cy="900000"/>
            </a:xfrm>
          </p:grpSpPr>
          <p:pic>
            <p:nvPicPr>
              <p:cNvPr id="336" name="图片 335"/>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337" name="椭圆 336"/>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9" name="组合 278"/>
            <p:cNvGrpSpPr/>
            <p:nvPr/>
          </p:nvGrpSpPr>
          <p:grpSpPr>
            <a:xfrm rot="2455872">
              <a:off x="9009447" y="1071465"/>
              <a:ext cx="659781" cy="793569"/>
              <a:chOff x="8752405" y="680495"/>
              <a:chExt cx="739439" cy="900000"/>
            </a:xfrm>
          </p:grpSpPr>
          <p:pic>
            <p:nvPicPr>
              <p:cNvPr id="334" name="图片 333"/>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335" name="椭圆 334"/>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0" name="组合 279"/>
            <p:cNvGrpSpPr/>
            <p:nvPr/>
          </p:nvGrpSpPr>
          <p:grpSpPr>
            <a:xfrm rot="20539373">
              <a:off x="4239050" y="1051458"/>
              <a:ext cx="642436" cy="793569"/>
              <a:chOff x="7798300" y="2128176"/>
              <a:chExt cx="720000" cy="900000"/>
            </a:xfrm>
          </p:grpSpPr>
          <p:pic>
            <p:nvPicPr>
              <p:cNvPr id="332" name="图片 331"/>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333" name="椭圆 332"/>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1" name="组合 280"/>
            <p:cNvGrpSpPr/>
            <p:nvPr/>
          </p:nvGrpSpPr>
          <p:grpSpPr>
            <a:xfrm rot="622440">
              <a:off x="6257266" y="1278812"/>
              <a:ext cx="643355" cy="793569"/>
              <a:chOff x="5457544" y="2382484"/>
              <a:chExt cx="721030" cy="900000"/>
            </a:xfrm>
          </p:grpSpPr>
          <p:pic>
            <p:nvPicPr>
              <p:cNvPr id="330" name="图片 3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331" name="椭圆 330"/>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2" name="组合 281"/>
            <p:cNvGrpSpPr/>
            <p:nvPr/>
          </p:nvGrpSpPr>
          <p:grpSpPr>
            <a:xfrm rot="713899">
              <a:off x="6982111" y="246490"/>
              <a:ext cx="642436" cy="811512"/>
              <a:chOff x="2594245" y="3143107"/>
              <a:chExt cx="720000" cy="920349"/>
            </a:xfrm>
          </p:grpSpPr>
          <p:pic>
            <p:nvPicPr>
              <p:cNvPr id="328" name="图片 327"/>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329" name="椭圆 328"/>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3" name="组合 282"/>
            <p:cNvGrpSpPr/>
            <p:nvPr/>
          </p:nvGrpSpPr>
          <p:grpSpPr>
            <a:xfrm rot="20351331">
              <a:off x="2986611" y="357756"/>
              <a:ext cx="642436" cy="793569"/>
              <a:chOff x="3277182" y="773323"/>
              <a:chExt cx="720000" cy="900000"/>
            </a:xfrm>
          </p:grpSpPr>
          <p:sp>
            <p:nvSpPr>
              <p:cNvPr id="326" name="椭圆 325"/>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7" name="图片 3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284" name="组合 283"/>
            <p:cNvGrpSpPr/>
            <p:nvPr/>
          </p:nvGrpSpPr>
          <p:grpSpPr>
            <a:xfrm rot="1912890">
              <a:off x="7930945" y="1382649"/>
              <a:ext cx="648427" cy="793569"/>
              <a:chOff x="5384758" y="1250900"/>
              <a:chExt cx="726714" cy="900000"/>
            </a:xfrm>
          </p:grpSpPr>
          <p:sp>
            <p:nvSpPr>
              <p:cNvPr id="324" name="椭圆 323"/>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5" name="图片 3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285" name="组合 284"/>
            <p:cNvGrpSpPr/>
            <p:nvPr/>
          </p:nvGrpSpPr>
          <p:grpSpPr>
            <a:xfrm rot="1354213">
              <a:off x="7092076" y="1228721"/>
              <a:ext cx="642436" cy="793569"/>
              <a:chOff x="3639753" y="2488176"/>
              <a:chExt cx="720000" cy="900000"/>
            </a:xfrm>
          </p:grpSpPr>
          <p:sp>
            <p:nvSpPr>
              <p:cNvPr id="322" name="椭圆 321"/>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286" name="组合 285"/>
            <p:cNvGrpSpPr/>
            <p:nvPr/>
          </p:nvGrpSpPr>
          <p:grpSpPr>
            <a:xfrm rot="19874646">
              <a:off x="3552291" y="1752953"/>
              <a:ext cx="647730" cy="793569"/>
              <a:chOff x="4707387" y="271511"/>
              <a:chExt cx="725933" cy="900000"/>
            </a:xfrm>
          </p:grpSpPr>
          <p:sp>
            <p:nvSpPr>
              <p:cNvPr id="320" name="椭圆 319"/>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1" name="图片 3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287" name="组合 286"/>
            <p:cNvGrpSpPr/>
            <p:nvPr/>
          </p:nvGrpSpPr>
          <p:grpSpPr>
            <a:xfrm>
              <a:off x="5902457" y="519563"/>
              <a:ext cx="647456" cy="793569"/>
              <a:chOff x="4355614" y="1671769"/>
              <a:chExt cx="725626" cy="900000"/>
            </a:xfrm>
          </p:grpSpPr>
          <p:sp>
            <p:nvSpPr>
              <p:cNvPr id="318" name="椭圆 317"/>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9" name="图片 3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288" name="组合 287"/>
            <p:cNvGrpSpPr/>
            <p:nvPr/>
          </p:nvGrpSpPr>
          <p:grpSpPr>
            <a:xfrm rot="3261331">
              <a:off x="8178834" y="2216888"/>
              <a:ext cx="645495" cy="803045"/>
              <a:chOff x="6534782" y="2204846"/>
              <a:chExt cx="732066" cy="900000"/>
            </a:xfrm>
          </p:grpSpPr>
          <p:sp>
            <p:nvSpPr>
              <p:cNvPr id="316" name="椭圆 315"/>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7" name="图片 3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289" name="组合 288"/>
            <p:cNvGrpSpPr/>
            <p:nvPr/>
          </p:nvGrpSpPr>
          <p:grpSpPr>
            <a:xfrm rot="1881527">
              <a:off x="8180043" y="493339"/>
              <a:ext cx="646830" cy="793569"/>
              <a:chOff x="5993772" y="258109"/>
              <a:chExt cx="724925" cy="900000"/>
            </a:xfrm>
          </p:grpSpPr>
          <p:sp>
            <p:nvSpPr>
              <p:cNvPr id="314" name="椭圆 313"/>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5" name="图片 3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290" name="组合 289"/>
            <p:cNvGrpSpPr/>
            <p:nvPr/>
          </p:nvGrpSpPr>
          <p:grpSpPr>
            <a:xfrm rot="3066563">
              <a:off x="9550518" y="2274810"/>
              <a:ext cx="635764" cy="803045"/>
              <a:chOff x="8806213" y="2910111"/>
              <a:chExt cx="721030" cy="900000"/>
            </a:xfrm>
          </p:grpSpPr>
          <p:sp>
            <p:nvSpPr>
              <p:cNvPr id="312" name="椭圆 311"/>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3" name="图片 31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291" name="组合 290"/>
            <p:cNvGrpSpPr/>
            <p:nvPr/>
          </p:nvGrpSpPr>
          <p:grpSpPr>
            <a:xfrm rot="20849518">
              <a:off x="5023848" y="1251597"/>
              <a:ext cx="644890" cy="793569"/>
              <a:chOff x="7330781" y="818297"/>
              <a:chExt cx="722751" cy="900000"/>
            </a:xfrm>
          </p:grpSpPr>
          <p:sp>
            <p:nvSpPr>
              <p:cNvPr id="310" name="椭圆 309"/>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1" name="图片 31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292" name="组合 291"/>
            <p:cNvGrpSpPr/>
            <p:nvPr/>
          </p:nvGrpSpPr>
          <p:grpSpPr>
            <a:xfrm rot="19756194">
              <a:off x="1922078" y="1474933"/>
              <a:ext cx="653202" cy="793569"/>
              <a:chOff x="2213446" y="1768419"/>
              <a:chExt cx="732066" cy="900000"/>
            </a:xfrm>
          </p:grpSpPr>
          <p:pic>
            <p:nvPicPr>
              <p:cNvPr id="308" name="图片 30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309" name="椭圆 308"/>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93" name="直接连接符 292"/>
            <p:cNvCxnSpPr>
              <a:stCxn id="320"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4" name="直接连接符 293"/>
            <p:cNvCxnSpPr>
              <a:stCxn id="309"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5" name="直接连接符 294"/>
            <p:cNvCxnSpPr>
              <a:stCxn id="326"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6" name="直接连接符 295"/>
            <p:cNvCxnSpPr>
              <a:stCxn id="333"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7" name="直接连接符 296"/>
            <p:cNvCxnSpPr>
              <a:stCxn id="337"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8" name="直接连接符 297"/>
            <p:cNvCxnSpPr>
              <a:stCxn id="318"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直接连接符 298"/>
            <p:cNvCxnSpPr>
              <a:stCxn id="310"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0" name="直接连接符 299"/>
            <p:cNvCxnSpPr>
              <a:stCxn id="331"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329"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直接连接符 301"/>
            <p:cNvCxnSpPr>
              <a:stCxn id="322"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3" name="直接连接符 302"/>
            <p:cNvCxnSpPr>
              <a:stCxn id="314"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324"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5" name="直接连接符 304"/>
            <p:cNvCxnSpPr>
              <a:stCxn id="335"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6" name="直接连接符 305"/>
            <p:cNvCxnSpPr>
              <a:stCxn id="312"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316"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655309" y="1032131"/>
            <a:ext cx="10477147" cy="66943"/>
            <a:chOff x="655309" y="1032131"/>
            <a:chExt cx="10477147" cy="66943"/>
          </a:xfrm>
        </p:grpSpPr>
        <p:sp>
          <p:nvSpPr>
            <p:cNvPr id="338" name="矩形 337"/>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矩形 341"/>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文本框 344"/>
          <p:cNvSpPr txBox="1"/>
          <p:nvPr/>
        </p:nvSpPr>
        <p:spPr>
          <a:xfrm>
            <a:off x="2493605" y="331131"/>
            <a:ext cx="6340197"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网络信息内容安全学科区别</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215157533"/>
              </p:ext>
            </p:extLst>
          </p:nvPr>
        </p:nvGraphicFramePr>
        <p:xfrm>
          <a:off x="2152044" y="1701439"/>
          <a:ext cx="6630556" cy="4634703"/>
        </p:xfrm>
        <a:graphic>
          <a:graphicData uri="http://schemas.openxmlformats.org/drawingml/2006/table">
            <a:tbl>
              <a:tblPr firstRow="1" firstCol="1" bandRow="1">
                <a:tableStyleId>{5C22544A-7EE6-4342-B048-85BDC9FD1C3A}</a:tableStyleId>
              </a:tblPr>
              <a:tblGrid>
                <a:gridCol w="1166577"/>
                <a:gridCol w="2714396"/>
                <a:gridCol w="2749583"/>
              </a:tblGrid>
              <a:tr h="331050">
                <a:tc>
                  <a:txBody>
                    <a:bodyPr/>
                    <a:lstStyle/>
                    <a:p>
                      <a:pPr algn="ctr">
                        <a:spcBef>
                          <a:spcPts val="600"/>
                        </a:spcBef>
                        <a:spcAft>
                          <a:spcPts val="0"/>
                        </a:spcAft>
                      </a:pPr>
                      <a:r>
                        <a:rPr lang="zh-CN" sz="1000" kern="0" dirty="0">
                          <a:effectLst/>
                          <a:latin typeface="微软雅黑" pitchFamily="34" charset="-122"/>
                          <a:ea typeface="微软雅黑" pitchFamily="34" charset="-122"/>
                        </a:rPr>
                        <a:t>信息安全支撑技术</a:t>
                      </a:r>
                      <a:endParaRPr lang="zh-CN" sz="1050" kern="100" dirty="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000" kern="0">
                          <a:effectLst/>
                          <a:latin typeface="微软雅黑" pitchFamily="34" charset="-122"/>
                          <a:ea typeface="微软雅黑" pitchFamily="34" charset="-122"/>
                        </a:rPr>
                        <a:t>研究方向</a:t>
                      </a:r>
                      <a:endParaRPr lang="zh-CN" sz="1050" kern="100">
                        <a:effectLst/>
                        <a:latin typeface="微软雅黑" pitchFamily="34" charset="-122"/>
                        <a:ea typeface="微软雅黑" pitchFamily="34" charset="-122"/>
                        <a:cs typeface="Times New Roman"/>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000" kern="0">
                          <a:effectLst/>
                          <a:latin typeface="微软雅黑" pitchFamily="34" charset="-122"/>
                          <a:ea typeface="微软雅黑" pitchFamily="34" charset="-122"/>
                        </a:rPr>
                        <a:t>关键技术</a:t>
                      </a:r>
                      <a:endParaRPr lang="zh-CN" sz="1050" kern="10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31050">
                <a:tc rowSpan="2">
                  <a:txBody>
                    <a:bodyPr/>
                    <a:lstStyle/>
                    <a:p>
                      <a:pPr algn="ctr">
                        <a:spcBef>
                          <a:spcPts val="600"/>
                        </a:spcBef>
                        <a:spcAft>
                          <a:spcPts val="0"/>
                        </a:spcAft>
                      </a:pPr>
                      <a:r>
                        <a:rPr lang="zh-CN" sz="1000" kern="0">
                          <a:effectLst/>
                          <a:latin typeface="微软雅黑" pitchFamily="34" charset="-122"/>
                          <a:ea typeface="微软雅黑" pitchFamily="34" charset="-122"/>
                        </a:rPr>
                        <a:t>密码学</a:t>
                      </a:r>
                      <a:endParaRPr lang="zh-CN" sz="1050" kern="10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sz="1000" kern="0">
                          <a:effectLst/>
                          <a:latin typeface="微软雅黑" pitchFamily="34" charset="-122"/>
                          <a:ea typeface="微软雅黑" pitchFamily="34" charset="-122"/>
                        </a:rPr>
                        <a:t>密码基础理论</a:t>
                      </a:r>
                      <a:endParaRPr lang="zh-CN" sz="105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000" kern="0">
                          <a:effectLst/>
                          <a:latin typeface="微软雅黑" pitchFamily="34" charset="-122"/>
                          <a:ea typeface="微软雅黑" pitchFamily="34" charset="-122"/>
                        </a:rPr>
                        <a:t>密码函数、密码置换、序列及其综合、认证码理论、有限自动机理论等</a:t>
                      </a:r>
                      <a:endParaRPr lang="zh-CN" sz="1050" kern="10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331050">
                <a:tc vMerge="1">
                  <a:txBody>
                    <a:bodyPr/>
                    <a:lstStyle/>
                    <a:p>
                      <a:endParaRPr lang="zh-CN" altLang="en-US"/>
                    </a:p>
                  </a:txBody>
                  <a:tcPr/>
                </a:tc>
                <a:tc>
                  <a:txBody>
                    <a:bodyPr/>
                    <a:lstStyle/>
                    <a:p>
                      <a:pPr algn="ctr">
                        <a:spcBef>
                          <a:spcPts val="600"/>
                        </a:spcBef>
                        <a:spcAft>
                          <a:spcPts val="0"/>
                        </a:spcAft>
                      </a:pPr>
                      <a:r>
                        <a:rPr lang="zh-CN" sz="1000" kern="0">
                          <a:effectLst/>
                          <a:latin typeface="微软雅黑" pitchFamily="34" charset="-122"/>
                          <a:ea typeface="微软雅黑" pitchFamily="34" charset="-122"/>
                        </a:rPr>
                        <a:t>密码算法研究</a:t>
                      </a:r>
                      <a:endParaRPr lang="zh-CN" sz="105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000" kern="0">
                          <a:effectLst/>
                          <a:latin typeface="微软雅黑" pitchFamily="34" charset="-122"/>
                          <a:ea typeface="微软雅黑" pitchFamily="34" charset="-122"/>
                        </a:rPr>
                        <a:t>序列密码、分组密码、公钥密码、哈希函数等</a:t>
                      </a:r>
                      <a:endParaRPr lang="zh-CN" sz="1050" kern="10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331050">
                <a:tc rowSpan="2">
                  <a:txBody>
                    <a:bodyPr/>
                    <a:lstStyle/>
                    <a:p>
                      <a:pPr algn="ctr">
                        <a:spcBef>
                          <a:spcPts val="600"/>
                        </a:spcBef>
                        <a:spcAft>
                          <a:spcPts val="0"/>
                        </a:spcAft>
                      </a:pPr>
                      <a:r>
                        <a:rPr lang="zh-CN" sz="1000" kern="0">
                          <a:effectLst/>
                          <a:latin typeface="微软雅黑" pitchFamily="34" charset="-122"/>
                          <a:ea typeface="微软雅黑" pitchFamily="34" charset="-122"/>
                        </a:rPr>
                        <a:t>安全协议</a:t>
                      </a:r>
                      <a:endParaRPr lang="zh-CN" sz="1050" kern="10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sz="1000" kern="0">
                          <a:effectLst/>
                          <a:latin typeface="微软雅黑" pitchFamily="34" charset="-122"/>
                          <a:ea typeface="微软雅黑" pitchFamily="34" charset="-122"/>
                        </a:rPr>
                        <a:t>安全协议设计</a:t>
                      </a:r>
                      <a:endParaRPr lang="zh-CN" sz="105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000" kern="0">
                          <a:effectLst/>
                          <a:latin typeface="微软雅黑" pitchFamily="34" charset="-122"/>
                          <a:ea typeface="微软雅黑" pitchFamily="34" charset="-122"/>
                        </a:rPr>
                        <a:t>单机安全协议设计、网络安全协议设计</a:t>
                      </a:r>
                      <a:endParaRPr lang="zh-CN" sz="1050" kern="10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165525">
                <a:tc vMerge="1">
                  <a:txBody>
                    <a:bodyPr/>
                    <a:lstStyle/>
                    <a:p>
                      <a:endParaRPr lang="zh-CN" altLang="en-US"/>
                    </a:p>
                  </a:txBody>
                  <a:tcPr/>
                </a:tc>
                <a:tc>
                  <a:txBody>
                    <a:bodyPr/>
                    <a:lstStyle/>
                    <a:p>
                      <a:pPr algn="ctr">
                        <a:spcBef>
                          <a:spcPts val="600"/>
                        </a:spcBef>
                        <a:spcAft>
                          <a:spcPts val="0"/>
                        </a:spcAft>
                      </a:pPr>
                      <a:r>
                        <a:rPr lang="zh-CN" sz="1000" kern="0">
                          <a:effectLst/>
                          <a:latin typeface="微软雅黑" pitchFamily="34" charset="-122"/>
                          <a:ea typeface="微软雅黑" pitchFamily="34" charset="-122"/>
                        </a:rPr>
                        <a:t>安全协议分析</a:t>
                      </a:r>
                      <a:endParaRPr lang="zh-CN" sz="105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000" kern="0">
                          <a:effectLst/>
                          <a:latin typeface="微软雅黑" pitchFamily="34" charset="-122"/>
                          <a:ea typeface="微软雅黑" pitchFamily="34" charset="-122"/>
                        </a:rPr>
                        <a:t>经验分析法、形式化分析</a:t>
                      </a:r>
                      <a:endParaRPr lang="zh-CN" sz="1050" kern="10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165525">
                <a:tc rowSpan="2">
                  <a:txBody>
                    <a:bodyPr/>
                    <a:lstStyle/>
                    <a:p>
                      <a:pPr algn="ctr">
                        <a:spcBef>
                          <a:spcPts val="600"/>
                        </a:spcBef>
                        <a:spcAft>
                          <a:spcPts val="0"/>
                        </a:spcAft>
                      </a:pPr>
                      <a:r>
                        <a:rPr lang="zh-CN" sz="1000" kern="0">
                          <a:effectLst/>
                          <a:latin typeface="微软雅黑" pitchFamily="34" charset="-122"/>
                          <a:ea typeface="微软雅黑" pitchFamily="34" charset="-122"/>
                        </a:rPr>
                        <a:t>信息隐藏</a:t>
                      </a:r>
                      <a:endParaRPr lang="zh-CN" sz="1050" kern="10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sz="1000" kern="0">
                          <a:effectLst/>
                          <a:latin typeface="微软雅黑" pitchFamily="34" charset="-122"/>
                          <a:ea typeface="微软雅黑" pitchFamily="34" charset="-122"/>
                        </a:rPr>
                        <a:t>数字水印</a:t>
                      </a:r>
                      <a:endParaRPr lang="zh-CN" sz="105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000" kern="0">
                          <a:effectLst/>
                          <a:latin typeface="微软雅黑" pitchFamily="34" charset="-122"/>
                          <a:ea typeface="微软雅黑" pitchFamily="34" charset="-122"/>
                        </a:rPr>
                        <a:t>数字版权保护、匿名通信等</a:t>
                      </a:r>
                      <a:endParaRPr lang="zh-CN" sz="1050" kern="10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165525">
                <a:tc vMerge="1">
                  <a:txBody>
                    <a:bodyPr/>
                    <a:lstStyle/>
                    <a:p>
                      <a:endParaRPr lang="zh-CN" altLang="en-US"/>
                    </a:p>
                  </a:txBody>
                  <a:tcPr/>
                </a:tc>
                <a:tc>
                  <a:txBody>
                    <a:bodyPr/>
                    <a:lstStyle/>
                    <a:p>
                      <a:pPr algn="ctr">
                        <a:spcBef>
                          <a:spcPts val="600"/>
                        </a:spcBef>
                        <a:spcAft>
                          <a:spcPts val="0"/>
                        </a:spcAft>
                      </a:pPr>
                      <a:r>
                        <a:rPr lang="zh-CN" sz="1000" kern="0">
                          <a:effectLst/>
                          <a:latin typeface="微软雅黑" pitchFamily="34" charset="-122"/>
                          <a:ea typeface="微软雅黑" pitchFamily="34" charset="-122"/>
                        </a:rPr>
                        <a:t>隐蔽通信</a:t>
                      </a:r>
                      <a:endParaRPr lang="zh-CN" sz="105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000" kern="0">
                          <a:effectLst/>
                          <a:latin typeface="微软雅黑" pitchFamily="34" charset="-122"/>
                          <a:ea typeface="微软雅黑" pitchFamily="34" charset="-122"/>
                        </a:rPr>
                        <a:t>隐写术、隐通道、阈下通信等</a:t>
                      </a:r>
                      <a:endParaRPr lang="zh-CN" sz="1050" kern="10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331050">
                <a:tc rowSpan="2">
                  <a:txBody>
                    <a:bodyPr/>
                    <a:lstStyle/>
                    <a:p>
                      <a:pPr algn="ctr">
                        <a:spcBef>
                          <a:spcPts val="600"/>
                        </a:spcBef>
                        <a:spcAft>
                          <a:spcPts val="0"/>
                        </a:spcAft>
                      </a:pPr>
                      <a:r>
                        <a:rPr lang="zh-CN" sz="1000" kern="0">
                          <a:effectLst/>
                          <a:latin typeface="微软雅黑" pitchFamily="34" charset="-122"/>
                          <a:ea typeface="微软雅黑" pitchFamily="34" charset="-122"/>
                        </a:rPr>
                        <a:t>安全基础设施</a:t>
                      </a:r>
                      <a:endParaRPr lang="zh-CN" sz="1050" kern="10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en-US" sz="1000" kern="0">
                          <a:effectLst/>
                          <a:latin typeface="微软雅黑" pitchFamily="34" charset="-122"/>
                          <a:ea typeface="微软雅黑" pitchFamily="34" charset="-122"/>
                        </a:rPr>
                        <a:t>PKI/KMI/PMI</a:t>
                      </a:r>
                      <a:endParaRPr lang="zh-CN" sz="105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000" kern="0">
                          <a:effectLst/>
                          <a:latin typeface="微软雅黑" pitchFamily="34" charset="-122"/>
                          <a:ea typeface="微软雅黑" pitchFamily="34" charset="-122"/>
                        </a:rPr>
                        <a:t>产生、发布和管理密钥与证书等安全凭证</a:t>
                      </a:r>
                      <a:endParaRPr lang="zh-CN" sz="1050" kern="10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496576">
                <a:tc vMerge="1">
                  <a:txBody>
                    <a:bodyPr/>
                    <a:lstStyle/>
                    <a:p>
                      <a:endParaRPr lang="zh-CN" altLang="en-US"/>
                    </a:p>
                  </a:txBody>
                  <a:tcPr/>
                </a:tc>
                <a:tc>
                  <a:txBody>
                    <a:bodyPr/>
                    <a:lstStyle/>
                    <a:p>
                      <a:pPr algn="ctr">
                        <a:spcBef>
                          <a:spcPts val="600"/>
                        </a:spcBef>
                        <a:spcAft>
                          <a:spcPts val="0"/>
                        </a:spcAft>
                      </a:pPr>
                      <a:r>
                        <a:rPr lang="zh-CN" sz="1000" kern="0">
                          <a:effectLst/>
                          <a:latin typeface="微软雅黑" pitchFamily="34" charset="-122"/>
                          <a:ea typeface="微软雅黑" pitchFamily="34" charset="-122"/>
                        </a:rPr>
                        <a:t>检测</a:t>
                      </a:r>
                      <a:r>
                        <a:rPr lang="en-US" sz="1000" kern="0">
                          <a:effectLst/>
                          <a:latin typeface="微软雅黑" pitchFamily="34" charset="-122"/>
                          <a:ea typeface="微软雅黑" pitchFamily="34" charset="-122"/>
                        </a:rPr>
                        <a:t>/</a:t>
                      </a:r>
                      <a:r>
                        <a:rPr lang="zh-CN" sz="1000" kern="0">
                          <a:effectLst/>
                          <a:latin typeface="微软雅黑" pitchFamily="34" charset="-122"/>
                          <a:ea typeface="微软雅黑" pitchFamily="34" charset="-122"/>
                        </a:rPr>
                        <a:t>响应基础设施</a:t>
                      </a:r>
                      <a:endParaRPr lang="zh-CN" sz="105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000" kern="0">
                          <a:effectLst/>
                          <a:latin typeface="微软雅黑" pitchFamily="34" charset="-122"/>
                          <a:ea typeface="微软雅黑" pitchFamily="34" charset="-122"/>
                        </a:rPr>
                        <a:t>预警、检测、识别可能的网络攻击，响应攻击并对攻击行为进行调查分析等</a:t>
                      </a:r>
                      <a:endParaRPr lang="zh-CN" sz="1050" kern="10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496576">
                <a:tc rowSpan="2">
                  <a:txBody>
                    <a:bodyPr/>
                    <a:lstStyle/>
                    <a:p>
                      <a:pPr algn="ctr">
                        <a:spcBef>
                          <a:spcPts val="600"/>
                        </a:spcBef>
                        <a:spcAft>
                          <a:spcPts val="0"/>
                        </a:spcAft>
                      </a:pPr>
                      <a:r>
                        <a:rPr lang="zh-CN" sz="1000" kern="0" dirty="0">
                          <a:effectLst/>
                          <a:latin typeface="微软雅黑" pitchFamily="34" charset="-122"/>
                          <a:ea typeface="微软雅黑" pitchFamily="34" charset="-122"/>
                        </a:rPr>
                        <a:t>系统安全</a:t>
                      </a:r>
                      <a:endParaRPr lang="zh-CN" sz="1050" kern="100" dirty="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sz="1000" kern="0">
                          <a:effectLst/>
                          <a:latin typeface="微软雅黑" pitchFamily="34" charset="-122"/>
                          <a:ea typeface="微软雅黑" pitchFamily="34" charset="-122"/>
                        </a:rPr>
                        <a:t>主机安全</a:t>
                      </a:r>
                      <a:endParaRPr lang="zh-CN" sz="105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000" kern="0">
                          <a:effectLst/>
                          <a:latin typeface="微软雅黑" pitchFamily="34" charset="-122"/>
                          <a:ea typeface="微软雅黑" pitchFamily="34" charset="-122"/>
                        </a:rPr>
                        <a:t>访问控制、病毒检测与防范、可信计算平台、主机入侵检测、主机安全审计、主机脆弱性扫描等</a:t>
                      </a:r>
                      <a:endParaRPr lang="zh-CN" sz="1050" kern="10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331050">
                <a:tc vMerge="1">
                  <a:txBody>
                    <a:bodyPr/>
                    <a:lstStyle/>
                    <a:p>
                      <a:endParaRPr lang="zh-CN" altLang="en-US"/>
                    </a:p>
                  </a:txBody>
                  <a:tcPr/>
                </a:tc>
                <a:tc>
                  <a:txBody>
                    <a:bodyPr/>
                    <a:lstStyle/>
                    <a:p>
                      <a:pPr algn="ctr">
                        <a:spcBef>
                          <a:spcPts val="600"/>
                        </a:spcBef>
                        <a:spcAft>
                          <a:spcPts val="0"/>
                        </a:spcAft>
                      </a:pPr>
                      <a:r>
                        <a:rPr lang="zh-CN" sz="1000" kern="0">
                          <a:effectLst/>
                          <a:latin typeface="微软雅黑" pitchFamily="34" charset="-122"/>
                          <a:ea typeface="微软雅黑" pitchFamily="34" charset="-122"/>
                        </a:rPr>
                        <a:t>系统安全</a:t>
                      </a:r>
                      <a:endParaRPr lang="zh-CN" sz="105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000" kern="0">
                          <a:effectLst/>
                          <a:latin typeface="微软雅黑" pitchFamily="34" charset="-122"/>
                          <a:ea typeface="微软雅黑" pitchFamily="34" charset="-122"/>
                        </a:rPr>
                        <a:t>数据库安全、数据恢复与备份、操作系统安全等</a:t>
                      </a:r>
                      <a:endParaRPr lang="zh-CN" sz="1050" kern="10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331050">
                <a:tc rowSpan="3">
                  <a:txBody>
                    <a:bodyPr/>
                    <a:lstStyle/>
                    <a:p>
                      <a:pPr algn="ctr">
                        <a:spcBef>
                          <a:spcPts val="600"/>
                        </a:spcBef>
                        <a:spcAft>
                          <a:spcPts val="0"/>
                        </a:spcAft>
                      </a:pPr>
                      <a:r>
                        <a:rPr lang="zh-CN" sz="1000" kern="0" dirty="0">
                          <a:effectLst/>
                          <a:latin typeface="微软雅黑" pitchFamily="34" charset="-122"/>
                          <a:ea typeface="微软雅黑" pitchFamily="34" charset="-122"/>
                        </a:rPr>
                        <a:t>网络安全</a:t>
                      </a:r>
                      <a:endParaRPr lang="zh-CN" sz="1050" kern="100" dirty="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Bef>
                          <a:spcPts val="600"/>
                        </a:spcBef>
                        <a:spcAft>
                          <a:spcPts val="0"/>
                        </a:spcAft>
                      </a:pPr>
                      <a:r>
                        <a:rPr lang="zh-CN" sz="1000" kern="0">
                          <a:effectLst/>
                          <a:latin typeface="微软雅黑" pitchFamily="34" charset="-122"/>
                          <a:ea typeface="微软雅黑" pitchFamily="34" charset="-122"/>
                        </a:rPr>
                        <a:t>网络硬件安全</a:t>
                      </a:r>
                      <a:endParaRPr lang="zh-CN" sz="105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000" kern="0">
                          <a:effectLst/>
                          <a:latin typeface="微软雅黑" pitchFamily="34" charset="-122"/>
                          <a:ea typeface="微软雅黑" pitchFamily="34" charset="-122"/>
                        </a:rPr>
                        <a:t>防火墙、</a:t>
                      </a:r>
                      <a:r>
                        <a:rPr lang="en-US" sz="1000" kern="0">
                          <a:effectLst/>
                          <a:latin typeface="微软雅黑" pitchFamily="34" charset="-122"/>
                          <a:ea typeface="微软雅黑" pitchFamily="34" charset="-122"/>
                        </a:rPr>
                        <a:t>VPN</a:t>
                      </a:r>
                      <a:r>
                        <a:rPr lang="zh-CN" sz="1000" kern="0">
                          <a:effectLst/>
                          <a:latin typeface="微软雅黑" pitchFamily="34" charset="-122"/>
                          <a:ea typeface="微软雅黑" pitchFamily="34" charset="-122"/>
                        </a:rPr>
                        <a:t>、网络入侵检测、安全接入、安全隔离与交换、安全网关等</a:t>
                      </a:r>
                      <a:endParaRPr lang="zh-CN" sz="1050" kern="10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496576">
                <a:tc vMerge="1">
                  <a:txBody>
                    <a:bodyPr/>
                    <a:lstStyle/>
                    <a:p>
                      <a:endParaRPr lang="zh-CN" altLang="en-US"/>
                    </a:p>
                  </a:txBody>
                  <a:tcPr/>
                </a:tc>
                <a:tc>
                  <a:txBody>
                    <a:bodyPr/>
                    <a:lstStyle/>
                    <a:p>
                      <a:pPr algn="ctr">
                        <a:spcBef>
                          <a:spcPts val="600"/>
                        </a:spcBef>
                        <a:spcAft>
                          <a:spcPts val="0"/>
                        </a:spcAft>
                      </a:pPr>
                      <a:r>
                        <a:rPr lang="zh-CN" sz="1000" kern="0">
                          <a:effectLst/>
                          <a:latin typeface="微软雅黑" pitchFamily="34" charset="-122"/>
                          <a:ea typeface="微软雅黑" pitchFamily="34" charset="-122"/>
                        </a:rPr>
                        <a:t>信息内容安全</a:t>
                      </a:r>
                      <a:endParaRPr lang="zh-CN" sz="105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000" kern="0">
                          <a:effectLst/>
                          <a:latin typeface="微软雅黑" pitchFamily="34" charset="-122"/>
                          <a:ea typeface="微软雅黑" pitchFamily="34" charset="-122"/>
                        </a:rPr>
                        <a:t>内容管理、内容过滤、话题跟踪与检测、社会网络分析、舆情分析、开源情报分析等</a:t>
                      </a:r>
                      <a:endParaRPr lang="zh-CN" sz="1050" kern="10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331050">
                <a:tc vMerge="1">
                  <a:txBody>
                    <a:bodyPr/>
                    <a:lstStyle/>
                    <a:p>
                      <a:endParaRPr lang="zh-CN" altLang="en-US"/>
                    </a:p>
                  </a:txBody>
                  <a:tcPr/>
                </a:tc>
                <a:tc>
                  <a:txBody>
                    <a:bodyPr/>
                    <a:lstStyle/>
                    <a:p>
                      <a:pPr algn="ctr">
                        <a:spcBef>
                          <a:spcPts val="600"/>
                        </a:spcBef>
                        <a:spcAft>
                          <a:spcPts val="0"/>
                        </a:spcAft>
                      </a:pPr>
                      <a:r>
                        <a:rPr lang="zh-CN" sz="1000" kern="0">
                          <a:effectLst/>
                          <a:latin typeface="微软雅黑" pitchFamily="34" charset="-122"/>
                          <a:ea typeface="微软雅黑" pitchFamily="34" charset="-122"/>
                        </a:rPr>
                        <a:t>网络行为安全</a:t>
                      </a:r>
                      <a:endParaRPr lang="zh-CN" sz="1050" kern="100">
                        <a:effectLst/>
                        <a:latin typeface="微软雅黑" pitchFamily="34" charset="-122"/>
                        <a:ea typeface="微软雅黑" pitchFamily="34" charset="-122"/>
                        <a:cs typeface="Times New Roman"/>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just">
                        <a:spcBef>
                          <a:spcPts val="600"/>
                        </a:spcBef>
                        <a:spcAft>
                          <a:spcPts val="0"/>
                        </a:spcAft>
                      </a:pPr>
                      <a:r>
                        <a:rPr lang="zh-CN" sz="1000" kern="0" dirty="0">
                          <a:effectLst/>
                          <a:latin typeface="微软雅黑" pitchFamily="34" charset="-122"/>
                          <a:ea typeface="微软雅黑" pitchFamily="34" charset="-122"/>
                        </a:rPr>
                        <a:t>网络安全管理、网络安全审计、网络安全监控、应急响应等</a:t>
                      </a:r>
                      <a:endParaRPr lang="zh-CN" sz="105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3" name="矩形 2"/>
          <p:cNvSpPr/>
          <p:nvPr/>
        </p:nvSpPr>
        <p:spPr>
          <a:xfrm>
            <a:off x="4610925" y="6329280"/>
            <a:ext cx="2031325" cy="369332"/>
          </a:xfrm>
          <a:prstGeom prst="rect">
            <a:avLst/>
          </a:prstGeom>
        </p:spPr>
        <p:txBody>
          <a:bodyPr wrap="none">
            <a:spAutoFit/>
          </a:bodyPr>
          <a:lstStyle/>
          <a:p>
            <a:r>
              <a:rPr lang="zh-CN" altLang="zh-CN" dirty="0">
                <a:latin typeface="微软雅黑" pitchFamily="34" charset="-122"/>
                <a:ea typeface="微软雅黑" pitchFamily="34" charset="-122"/>
              </a:rPr>
              <a:t>信息安全支撑技术</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4134526908"/>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4685</TotalTime>
  <Words>3558</Words>
  <Application>Microsoft Office PowerPoint</Application>
  <PresentationFormat>自定义</PresentationFormat>
  <Paragraphs>304</Paragraphs>
  <Slides>30</Slides>
  <Notes>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43" baseType="lpstr">
      <vt:lpstr>Arial</vt:lpstr>
      <vt:lpstr>宋体</vt:lpstr>
      <vt:lpstr>Segoe UI</vt:lpstr>
      <vt:lpstr>方正粗宋简体</vt:lpstr>
      <vt:lpstr>Calibri</vt:lpstr>
      <vt:lpstr>Calibri Light</vt:lpstr>
      <vt:lpstr>Times New Roman</vt:lpstr>
      <vt:lpstr>黑体</vt:lpstr>
      <vt:lpstr>华康俪金黑W8(P)</vt:lpstr>
      <vt:lpstr>微软雅黑</vt:lpstr>
      <vt:lpstr>Wingdings</vt:lpstr>
      <vt:lpstr>默认设计模板</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 zhao</dc:creator>
  <cp:lastModifiedBy>libin</cp:lastModifiedBy>
  <cp:revision>240</cp:revision>
  <dcterms:created xsi:type="dcterms:W3CDTF">2014-04-19T11:56:09Z</dcterms:created>
  <dcterms:modified xsi:type="dcterms:W3CDTF">2017-04-05T01:59:16Z</dcterms:modified>
</cp:coreProperties>
</file>